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72"/>
  </p:notesMasterIdLst>
  <p:sldIdLst>
    <p:sldId id="272" r:id="rId2"/>
    <p:sldId id="299" r:id="rId3"/>
    <p:sldId id="327" r:id="rId4"/>
    <p:sldId id="325" r:id="rId5"/>
    <p:sldId id="326" r:id="rId6"/>
    <p:sldId id="328" r:id="rId7"/>
    <p:sldId id="349" r:id="rId8"/>
    <p:sldId id="29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286" r:id="rId30"/>
    <p:sldId id="300" r:id="rId31"/>
    <p:sldId id="265" r:id="rId32"/>
    <p:sldId id="266" r:id="rId33"/>
    <p:sldId id="301" r:id="rId34"/>
    <p:sldId id="271" r:id="rId35"/>
    <p:sldId id="291" r:id="rId36"/>
    <p:sldId id="288" r:id="rId37"/>
    <p:sldId id="289" r:id="rId38"/>
    <p:sldId id="290" r:id="rId39"/>
    <p:sldId id="270" r:id="rId40"/>
    <p:sldId id="264" r:id="rId41"/>
    <p:sldId id="302" r:id="rId42"/>
    <p:sldId id="314" r:id="rId43"/>
    <p:sldId id="315" r:id="rId44"/>
    <p:sldId id="316" r:id="rId45"/>
    <p:sldId id="317" r:id="rId46"/>
    <p:sldId id="318" r:id="rId47"/>
    <p:sldId id="319" r:id="rId48"/>
    <p:sldId id="320" r:id="rId49"/>
    <p:sldId id="313" r:id="rId50"/>
    <p:sldId id="263" r:id="rId51"/>
    <p:sldId id="304" r:id="rId52"/>
    <p:sldId id="305" r:id="rId53"/>
    <p:sldId id="306" r:id="rId54"/>
    <p:sldId id="307" r:id="rId55"/>
    <p:sldId id="308" r:id="rId56"/>
    <p:sldId id="309" r:id="rId57"/>
    <p:sldId id="310" r:id="rId58"/>
    <p:sldId id="311" r:id="rId59"/>
    <p:sldId id="312" r:id="rId60"/>
    <p:sldId id="292" r:id="rId61"/>
    <p:sldId id="293" r:id="rId62"/>
    <p:sldId id="294" r:id="rId63"/>
    <p:sldId id="295" r:id="rId64"/>
    <p:sldId id="296" r:id="rId65"/>
    <p:sldId id="297" r:id="rId66"/>
    <p:sldId id="321" r:id="rId67"/>
    <p:sldId id="322" r:id="rId68"/>
    <p:sldId id="323" r:id="rId69"/>
    <p:sldId id="324" r:id="rId70"/>
    <p:sldId id="303" r:id="rId7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77358" autoAdjust="0"/>
  </p:normalViewPr>
  <p:slideViewPr>
    <p:cSldViewPr>
      <p:cViewPr>
        <p:scale>
          <a:sx n="60" d="100"/>
          <a:sy n="60" d="100"/>
        </p:scale>
        <p:origin x="-1656"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BFCDCB3-C338-495E-886A-4CA7BDF388BF}" type="datetimeFigureOut">
              <a:rPr lang="ar-SA" smtClean="0"/>
              <a:pPr/>
              <a:t>08/04/1437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4B1F9EB-6332-446F-B31E-95E702E18F4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9FB8D8D-21F8-4DA8-8D80-790F1C2E5381}" type="datetime1">
              <a:rPr lang="ar-SA" smtClean="0"/>
              <a:pPr/>
              <a:t>08/04/1437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FB8D8D-21F8-4DA8-8D80-790F1C2E5381}" type="datetime1">
              <a:rPr lang="ar-SA" smtClean="0"/>
              <a:pPr/>
              <a:t>08/04/1437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FB8D8D-21F8-4DA8-8D80-790F1C2E5381}" type="datetime1">
              <a:rPr lang="ar-SA" smtClean="0"/>
              <a:pPr/>
              <a:t>08/04/1437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FB8D8D-21F8-4DA8-8D80-790F1C2E5381}" type="datetime1">
              <a:rPr lang="ar-SA" smtClean="0"/>
              <a:pPr/>
              <a:t>08/04/1437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B8D8D-21F8-4DA8-8D80-790F1C2E5381}" type="datetime1">
              <a:rPr lang="ar-SA" smtClean="0"/>
              <a:pPr/>
              <a:t>08/04/1437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9FB8D8D-21F8-4DA8-8D80-790F1C2E5381}" type="datetime1">
              <a:rPr lang="ar-SA" smtClean="0"/>
              <a:pPr/>
              <a:t>08/04/1437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9FB8D8D-21F8-4DA8-8D80-790F1C2E5381}" type="datetime1">
              <a:rPr lang="ar-SA" smtClean="0"/>
              <a:pPr/>
              <a:t>08/04/1437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9FB8D8D-21F8-4DA8-8D80-790F1C2E5381}" type="datetime1">
              <a:rPr lang="ar-SA" smtClean="0"/>
              <a:pPr/>
              <a:t>08/04/1437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B8D8D-21F8-4DA8-8D80-790F1C2E5381}" type="datetime1">
              <a:rPr lang="ar-SA" smtClean="0"/>
              <a:pPr/>
              <a:t>08/04/1437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B8D8D-21F8-4DA8-8D80-790F1C2E5381}" type="datetime1">
              <a:rPr lang="ar-SA" smtClean="0"/>
              <a:pPr/>
              <a:t>08/04/1437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B8D8D-21F8-4DA8-8D80-790F1C2E5381}" type="datetime1">
              <a:rPr lang="ar-SA" smtClean="0"/>
              <a:pPr/>
              <a:t>08/04/1437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9A623BE-C0BC-4BD4-BC20-5B4EE9CC126B}" type="slidenum">
              <a:rPr lang="ar-SA" smtClean="0"/>
              <a:pPr/>
              <a:t>‹#›</a:t>
            </a:fld>
            <a:endParaRPr lang="ar-SA"/>
          </a:p>
        </p:txBody>
      </p:sp>
    </p:spTree>
  </p:cSld>
  <p:clrMapOvr>
    <a:masterClrMapping/>
  </p:clrMapOvr>
  <p:transition spd="slow">
    <p:dissolve/>
    <p:sndAc>
      <p:stSnd>
        <p:snd r:embed="rId1" name="camera.wav"/>
      </p:stSnd>
    </p:sndAc>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FB8D8D-21F8-4DA8-8D80-790F1C2E5381}" type="datetime1">
              <a:rPr lang="ar-SA" smtClean="0"/>
              <a:pPr/>
              <a:t>08/04/1437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9A623BE-C0BC-4BD4-BC20-5B4EE9CC126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dissolve/>
    <p:sndAc>
      <p:stSnd>
        <p:snd r:embed="rId13" name="camera.wav"/>
      </p:stSnd>
    </p:sndAc>
  </p:transition>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1</a:t>
            </a:fld>
            <a:endParaRPr lang="ar-SA"/>
          </a:p>
        </p:txBody>
      </p:sp>
      <p:pic>
        <p:nvPicPr>
          <p:cNvPr id="9" name="Picture 8" descr="BAS0146"/>
          <p:cNvPicPr/>
          <p:nvPr/>
        </p:nvPicPr>
        <p:blipFill>
          <a:blip r:embed="rId3" cstate="print">
            <a:clrChange>
              <a:clrFrom>
                <a:srgbClr val="FFFCFC"/>
              </a:clrFrom>
              <a:clrTo>
                <a:srgbClr val="FFFCFC">
                  <a:alpha val="0"/>
                </a:srgbClr>
              </a:clrTo>
            </a:clrChange>
            <a:grayscl/>
          </a:blip>
          <a:srcRect/>
          <a:stretch>
            <a:fillRect/>
          </a:stretch>
        </p:blipFill>
        <p:spPr bwMode="auto">
          <a:xfrm>
            <a:off x="683568" y="1124744"/>
            <a:ext cx="7776864" cy="3817143"/>
          </a:xfrm>
          <a:prstGeom prst="rect">
            <a:avLst/>
          </a:prstGeom>
          <a:noFill/>
          <a:ln w="9525">
            <a:noFill/>
            <a:miter lim="800000"/>
            <a:headEnd/>
            <a:tailEnd/>
          </a:ln>
        </p:spPr>
      </p:pic>
    </p:spTree>
  </p:cSld>
  <p:clrMapOvr>
    <a:masterClrMapping/>
  </p:clrMapOvr>
  <p:transition spd="slow">
    <p:dissolv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10</a:t>
            </a:fld>
            <a:endParaRPr lang="ar-SA"/>
          </a:p>
        </p:txBody>
      </p:sp>
      <p:sp>
        <p:nvSpPr>
          <p:cNvPr id="66561" name="Rectangle 1"/>
          <p:cNvSpPr>
            <a:spLocks noChangeArrowheads="1"/>
          </p:cNvSpPr>
          <p:nvPr/>
        </p:nvSpPr>
        <p:spPr bwMode="auto">
          <a:xfrm>
            <a:off x="611560" y="326489"/>
            <a:ext cx="81369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كثيراً ما يترك هذا الجانب الشخصي</a:t>
            </a: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للفرد</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أثراً واضحا على أسلوبه الإداري ، إذ لا يكفي التأهيل العلمي لوحده في توجيه الفرد منا للأسلوب المناسب لإدارة وقت</a:t>
            </a:r>
            <a:r>
              <a:rPr kumimoji="0" lang="ar-EG" sz="4000" b="1" i="0" u="none" strike="noStrike" cap="none" normalizeH="0" dirty="0" smtClean="0">
                <a:ln>
                  <a:noFill/>
                </a:ln>
                <a:solidFill>
                  <a:schemeClr val="tx1"/>
                </a:solidFill>
                <a:effectLst/>
                <a:latin typeface="Arial" pitchFamily="34" charset="0"/>
                <a:ea typeface="Times New Roman" pitchFamily="18" charset="0"/>
                <a:cs typeface="Arial" pitchFamily="34" charset="0"/>
              </a:rPr>
              <a:t> عمله،</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ومن بين الأساليب التي </a:t>
            </a: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تتصل بمفهوم الإدارة بصفة عامة ما يلي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أسلوب الإدارة الذاتية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٢</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أسلوب الإدارة بالتفويض</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٣</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أسلوب الإدارة بالأهداف </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EG"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EG" sz="4000" b="1" dirty="0" smtClean="0">
                <a:latin typeface="Arial" pitchFamily="34" charset="0"/>
                <a:cs typeface="Arial" pitchFamily="34" charset="0"/>
              </a:rPr>
              <a:t>4- أسلوب الإدارة بالمسئولية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11</a:t>
            </a:fld>
            <a:endParaRPr lang="ar-SA"/>
          </a:p>
        </p:txBody>
      </p:sp>
      <p:sp>
        <p:nvSpPr>
          <p:cNvPr id="67585" name="Rectangle 1"/>
          <p:cNvSpPr>
            <a:spLocks noChangeArrowheads="1"/>
          </p:cNvSpPr>
          <p:nvPr/>
        </p:nvSpPr>
        <p:spPr bwMode="auto">
          <a:xfrm>
            <a:off x="251520" y="387829"/>
            <a:ext cx="864096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EG" sz="4000" b="1" dirty="0" smtClean="0">
                <a:latin typeface="Arial" pitchFamily="34" charset="0"/>
                <a:ea typeface="Times New Roman" pitchFamily="18" charset="0"/>
                <a:cs typeface="Arial" pitchFamily="34" charset="0"/>
              </a:rPr>
              <a:t>أولاً -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أسلوب الإدارة الذاتية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إن مفهوم الإدارة الذاتية يتمثل</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وجود فلسفة معينة ومنهج متطور لدى الإداري ، يمكن من خلالها تطوير الإمكانات والقدرات والمهارات الذاتية للفرد في سبيل تحقيق أكبر الإنجازات وأفضل النتائج على المستوى الفردي ، أو على مستوى المؤسسة بشكل عام . </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12</a:t>
            </a:fld>
            <a:endParaRPr lang="ar-SA"/>
          </a:p>
        </p:txBody>
      </p:sp>
      <p:sp>
        <p:nvSpPr>
          <p:cNvPr id="68609" name="Rectangle 1"/>
          <p:cNvSpPr>
            <a:spLocks noChangeArrowheads="1"/>
          </p:cNvSpPr>
          <p:nvPr/>
        </p:nvSpPr>
        <p:spPr bwMode="auto">
          <a:xfrm>
            <a:off x="395536" y="486186"/>
            <a:ext cx="84249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وهناك جانب مهم بالنسبة للإدارة الذاتية وهو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التعرف على الذات بالنسبة للفرد حيث لابد أن يتعرف الفرد على ذاته فالتعرف على الذات أمر ضروري بالنسبة لعلاقة الفرد بالآخرين بكفاءة واقتدار ، ويتم التعرف على الذات من خلال تحليل المهارات التي يمتلكها الفرد كالمهارات البدنية والعقلية والسلوكية والإدارية والفنية . </a:t>
            </a:r>
            <a:endParaRPr kumimoji="0" lang="ar-SA"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13</a:t>
            </a:fld>
            <a:endParaRPr lang="ar-SA"/>
          </a:p>
        </p:txBody>
      </p:sp>
      <p:sp>
        <p:nvSpPr>
          <p:cNvPr id="69633" name="Rectangle 1"/>
          <p:cNvSpPr>
            <a:spLocks noChangeArrowheads="1"/>
          </p:cNvSpPr>
          <p:nvPr/>
        </p:nvSpPr>
        <p:spPr bwMode="auto">
          <a:xfrm>
            <a:off x="395536" y="426300"/>
            <a:ext cx="849694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الناجح منا هو الذي يحاول التعرف على الإمكانات والقدرات والمواهب المتاحة لديه ويقومها ويعمل على تطويرها ، كما يعمل على زيادة مرونته بالتأقلم مع التغيرات الداخلية والخارجية بهدف إنجاز الأعمال وتحقيق الأهداف بكفاءة وفعالية مرتفعة . </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14</a:t>
            </a:fld>
            <a:endParaRPr lang="ar-SA"/>
          </a:p>
        </p:txBody>
      </p:sp>
      <p:sp>
        <p:nvSpPr>
          <p:cNvPr id="70657" name="Rectangle 1"/>
          <p:cNvSpPr>
            <a:spLocks noChangeArrowheads="1"/>
          </p:cNvSpPr>
          <p:nvPr/>
        </p:nvSpPr>
        <p:spPr bwMode="auto">
          <a:xfrm>
            <a:off x="1043608" y="509343"/>
            <a:ext cx="734481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إن هذا العصر يحتاج إلى أفراد تتوفر لديهم درجة عالية من المهارات الذاتية والإدارية والفنية والسلوكية وقادرة على التكييف مع التغييرات المستمرة والأشكال والأنماط الجديدة من الأعمال التي ظهرت نتيجة التطور التكنولوجي السريع .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15</a:t>
            </a:fld>
            <a:endParaRPr lang="ar-SA"/>
          </a:p>
        </p:txBody>
      </p:sp>
      <p:sp>
        <p:nvSpPr>
          <p:cNvPr id="71681" name="Rectangle 1"/>
          <p:cNvSpPr>
            <a:spLocks noChangeArrowheads="1"/>
          </p:cNvSpPr>
          <p:nvPr/>
        </p:nvSpPr>
        <p:spPr bwMode="auto">
          <a:xfrm>
            <a:off x="611560" y="329193"/>
            <a:ext cx="813690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ويتضح مما سبق أن الإدارة الذاتية </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مسؤولية ذاتية تخص الفرد بالدرجة الأولى وتشمل العاملين كونهم أعضاء في التنظيم </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إن الإدارة الذاتية مهمة ليست باليسيرة بالنسبة للفرد بل تحتاج إلى تأهيل وسمات خاصة وفهم عميق لدور المؤسسة، وكيفية القيام به</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16</a:t>
            </a:fld>
            <a:endParaRPr lang="ar-SA"/>
          </a:p>
        </p:txBody>
      </p:sp>
      <p:sp>
        <p:nvSpPr>
          <p:cNvPr id="72705" name="Rectangle 1"/>
          <p:cNvSpPr>
            <a:spLocks noChangeArrowheads="1"/>
          </p:cNvSpPr>
          <p:nvPr/>
        </p:nvSpPr>
        <p:spPr bwMode="auto">
          <a:xfrm>
            <a:off x="179512" y="416289"/>
            <a:ext cx="820891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EG"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a:t>
            </a:r>
            <a:r>
              <a:rPr kumimoji="0" lang="ar-SA" sz="4400" b="1" i="0" u="none" strike="noStrike" cap="none" normalizeH="0" baseline="0" dirty="0" smtClean="0">
                <a:ln>
                  <a:noFill/>
                </a:ln>
                <a:solidFill>
                  <a:schemeClr val="tx1"/>
                </a:solidFill>
                <a:effectLst/>
                <a:latin typeface="Arial" pitchFamily="34" charset="0"/>
                <a:ea typeface="Times New Roman" pitchFamily="18" charset="0"/>
                <a:cs typeface="+mj-cs"/>
              </a:rPr>
              <a:t>تحتاج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الإدارة الذاتية إلى قدرات خاصة يستطيع بها الفرد توظيف جميع الإمكانات والوسائل والأساليب والتجهيزات ، من اجل تحقيق الأهداف بكفاءة عالية ، وفي أقل وقت ممكن</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تحتاج الإدارة الذاتية إلى المزيد من التدريب والتطوير وصقل الخبرات من خلال الإطلاع   والممارسات العملية التي تعمل وفق الأساليب الإدارية الحديثة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17</a:t>
            </a:fld>
            <a:endParaRPr lang="ar-SA"/>
          </a:p>
        </p:txBody>
      </p:sp>
      <p:sp>
        <p:nvSpPr>
          <p:cNvPr id="73729" name="Rectangle 1"/>
          <p:cNvSpPr>
            <a:spLocks noChangeArrowheads="1"/>
          </p:cNvSpPr>
          <p:nvPr/>
        </p:nvSpPr>
        <p:spPr bwMode="auto">
          <a:xfrm>
            <a:off x="467544" y="289113"/>
            <a:ext cx="799288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 أسلوب الإدارة بالتفويض </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مقولة : إن من لا يستطيع التفويض بفاعلية ، لا يستطيع الإدارة بفاعلية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 ومن وجهة نظر آخرين أن هذا القول يؤكد على أهمية التفويض في العمل الإداري وكون التفويض ليس عملية تخفيف للأعباء والمسؤوليات الإدارية بقدر ما هو إسناد لمهمات وأعمال إلى أعضاء في المؤسسة لديهم من التأهيل والقدرات والمهارات ما يكفي للقيام بما اسند إليهم بكل كفاءة واقتدار. </a:t>
            </a:r>
            <a:endParaRPr kumimoji="0" lang="ar-SA"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18</a:t>
            </a:fld>
            <a:endParaRPr lang="ar-SA"/>
          </a:p>
        </p:txBody>
      </p:sp>
      <p:sp>
        <p:nvSpPr>
          <p:cNvPr id="74753" name="Rectangle 1"/>
          <p:cNvSpPr>
            <a:spLocks noChangeArrowheads="1"/>
          </p:cNvSpPr>
          <p:nvPr/>
        </p:nvSpPr>
        <p:spPr bwMode="auto">
          <a:xfrm>
            <a:off x="539552" y="511815"/>
            <a:ext cx="820891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ويقصد بالتفويض تحقيق انجازات معينة من خلال تحفيز وتطوير الآخرين لتحقيق بعض هذه النتائج</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لذلك تعتبر عملية التفويض من أنجح الوسائل المستخدمة في تطوير المرؤوسين وتحسين النتائج واستغلال وقت الإداري ، وذلك من خلال تركيزه على المهمات  الرئيسة وتفويض المهمات الثانوية للمرؤوسين . </a:t>
            </a:r>
            <a:endParaRPr kumimoji="0" lang="ar-SA"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19</a:t>
            </a:fld>
            <a:endParaRPr lang="ar-SA"/>
          </a:p>
        </p:txBody>
      </p:sp>
      <p:sp>
        <p:nvSpPr>
          <p:cNvPr id="75777" name="Rectangle 1"/>
          <p:cNvSpPr>
            <a:spLocks noChangeArrowheads="1"/>
          </p:cNvSpPr>
          <p:nvPr/>
        </p:nvSpPr>
        <p:spPr bwMode="auto">
          <a:xfrm>
            <a:off x="467544" y="200577"/>
            <a:ext cx="835292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إن التفويض الجيد الذي يستند إلى معرفة ودراية المفوض بقدرات وإمكانات العاملين ، إضافة إلى التحديد الدقيق للسلطات والصلاحيات الممنوحة لهم يتيح لهم المجال للإبداع والابتكار كما ينمي لديهم روح الثقة من خلال ما يتمتعون به من مسؤوليات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a:t>
            </a:fld>
            <a:endParaRPr lang="ar-SA"/>
          </a:p>
        </p:txBody>
      </p:sp>
      <p:sp>
        <p:nvSpPr>
          <p:cNvPr id="1025" name="Rectangle 1"/>
          <p:cNvSpPr>
            <a:spLocks noChangeArrowheads="1"/>
          </p:cNvSpPr>
          <p:nvPr/>
        </p:nvSpPr>
        <p:spPr bwMode="auto">
          <a:xfrm>
            <a:off x="251520" y="952292"/>
            <a:ext cx="864096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البرامج</a:t>
            </a:r>
            <a:r>
              <a:rPr kumimoji="0" lang="ar-SA"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التدريبية </a:t>
            </a:r>
            <a:r>
              <a:rPr kumimoji="0" lang="ar-EG"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بمشروع</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الإدارة بالمسئولية من منظور إسلامي </a:t>
            </a:r>
            <a:r>
              <a:rPr kumimoji="0" lang="ar-EG"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ar-SA"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مدخل لتطوير إدارة مؤسسات </a:t>
            </a:r>
            <a:endParaRPr kumimoji="0" lang="en-US"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التعليم الجامعي بالمملكة العربية السعودية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البرنامج التدريبي حول</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algn="ctr" rtl="0"/>
            <a:r>
              <a:rPr lang="ar-EG" sz="3600" b="1" dirty="0" smtClean="0"/>
              <a:t>الإدارة بالمسؤولية : منهج تفكير وممارسات إبداعية</a:t>
            </a:r>
            <a:endParaRPr lang="en-US" sz="3600" dirty="0" smtClean="0"/>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إعداد</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الفريق البحثي للمشروع</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20</a:t>
            </a:fld>
            <a:endParaRPr lang="ar-SA"/>
          </a:p>
        </p:txBody>
      </p:sp>
      <p:sp>
        <p:nvSpPr>
          <p:cNvPr id="76801" name="Rectangle 1"/>
          <p:cNvSpPr>
            <a:spLocks noChangeArrowheads="1"/>
          </p:cNvSpPr>
          <p:nvPr/>
        </p:nvSpPr>
        <p:spPr bwMode="auto">
          <a:xfrm>
            <a:off x="395536" y="662054"/>
            <a:ext cx="849694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وصلاحيات ويمكنهم بشكل أفضل من الإسهام في صناعة القرار داخل التنظيم ، والقيام بما اسند إليهم بكل تفان وإخلاص ، غير أنه من المهم جدا أن يكون هناك شراكة في المسؤولية العامة بين جميع المستويات الإدارية في التنظيم في ظل وجود التفويض</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تفويض السلطة لا يعني أعطاء الفرد الصلاحيات والمسؤوليات فقط بل يتحمل الفرد المفوض المسؤولية إذ  أنه لا يفقد سلطاته وصلاحياته بل يظل محتفظا بها ومن ذلك يتبين أن الهدف من التفويض ليس التفويض بحد ذاته . </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21</a:t>
            </a:fld>
            <a:endParaRPr lang="ar-SA"/>
          </a:p>
        </p:txBody>
      </p:sp>
      <p:sp>
        <p:nvSpPr>
          <p:cNvPr id="77825" name="Rectangle 1"/>
          <p:cNvSpPr>
            <a:spLocks noChangeArrowheads="1"/>
          </p:cNvSpPr>
          <p:nvPr/>
        </p:nvSpPr>
        <p:spPr bwMode="auto">
          <a:xfrm>
            <a:off x="467544" y="284683"/>
            <a:ext cx="8424936"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إن التفويض هو تحقيق لأكبر قدر من المرونة والفعالية بالنسبة لاتخاذ القرار ، إضافة إلى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انسيابية العمل وتسهيل إجراءاته ، من خلال توزيع الصلاحيات والمسؤوليات بالقدر الذي يحقق النجاح المطلوب والأهداف المنشودة ، إضافة إلى الترشيد المناسب للوقت حتى يمكن إدارته بشكل فعال مؤثر </a:t>
            </a: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22</a:t>
            </a:fld>
            <a:endParaRPr lang="ar-SA"/>
          </a:p>
        </p:txBody>
      </p:sp>
      <p:sp>
        <p:nvSpPr>
          <p:cNvPr id="78849" name="Rectangle 1"/>
          <p:cNvSpPr>
            <a:spLocks noChangeArrowheads="1"/>
          </p:cNvSpPr>
          <p:nvPr/>
        </p:nvSpPr>
        <p:spPr bwMode="auto">
          <a:xfrm>
            <a:off x="971600" y="241972"/>
            <a:ext cx="74888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mj-cs"/>
              </a:rPr>
              <a:t>ثالثاً</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أسلوب الإدارة بالأهداف</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طريقة يقوم بموجبها كل من الرئيس والمرؤوس معاً بتحديد الأهداف العامة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للمنظمة التي يعملون فيها ، وتحديد مجالات المسؤولية في شكل نتائج متوقعة ،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واستخدام تلك المقاييس كموجهات في تحريك الوحدات وتشغيلها وفي إسهام كل عضو من أعضاء تلك الوحدات .</a:t>
            </a:r>
            <a:endParaRPr kumimoji="0" lang="ar-SA"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23</a:t>
            </a:fld>
            <a:endParaRPr lang="ar-SA"/>
          </a:p>
        </p:txBody>
      </p:sp>
      <p:sp>
        <p:nvSpPr>
          <p:cNvPr id="79873" name="Rectangle 1"/>
          <p:cNvSpPr>
            <a:spLocks noChangeArrowheads="1"/>
          </p:cNvSpPr>
          <p:nvPr/>
        </p:nvSpPr>
        <p:spPr bwMode="auto">
          <a:xfrm>
            <a:off x="683568" y="307987"/>
            <a:ext cx="784887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إن منهج الإدارة بالأهداف يتفق والمنهج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العلمي في إدارة الوقت واستغلاله بفعالية تامة من خلال تحديد أهداف معينة يتم تحقيقها خلال فترة زمنية معينة من خلال القيام بالنشاطات الإدارية الرئيسة من تخطيط وتنظيم وتوجيه ورقابة .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24</a:t>
            </a:fld>
            <a:endParaRPr lang="ar-SA"/>
          </a:p>
        </p:txBody>
      </p:sp>
      <p:sp>
        <p:nvSpPr>
          <p:cNvPr id="80897" name="Rectangle 1"/>
          <p:cNvSpPr>
            <a:spLocks noChangeArrowheads="1"/>
          </p:cNvSpPr>
          <p:nvPr/>
        </p:nvSpPr>
        <p:spPr bwMode="auto">
          <a:xfrm>
            <a:off x="611560" y="255443"/>
            <a:ext cx="820891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فلسفة الإدارة بالأهداف تنطلق من القاعدة التالية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الغاية من كافة النشاطات والممارسات التي تقوم بها الإدارة العليا للمؤسسة وبالتالي الإداريون فيها على مختلف مستوياتهم التنظيمية هي الحصول على  نتائج ايجابية تتفق وأهداف المؤسسة وتعمل على تحقيقها .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25</a:t>
            </a:fld>
            <a:endParaRPr lang="ar-SA"/>
          </a:p>
        </p:txBody>
      </p:sp>
      <p:sp>
        <p:nvSpPr>
          <p:cNvPr id="81921" name="Rectangle 1"/>
          <p:cNvSpPr>
            <a:spLocks noChangeArrowheads="1"/>
          </p:cNvSpPr>
          <p:nvPr/>
        </p:nvSpPr>
        <p:spPr bwMode="auto">
          <a:xfrm>
            <a:off x="323528" y="836733"/>
            <a:ext cx="820891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ومن خلال ما سبق يتضح أن أسلوب الإدارة بالأهداف يمتاز بخاصية إشراك جميع العاملين في صناعة مستقبل المنظمة أياً كان نوعها ونشاطاتها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من خلال توحيد الجهود لبلوغ تلك الأهداف وذلك بحشد الإمكانات والطاقات ، من منطلق تحديد دور كل فرد في المنظمة وواجبه تجاه أهداف المنظمة ، التي صممت بشكل جماعي </a:t>
            </a: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26</a:t>
            </a:fld>
            <a:endParaRPr lang="ar-SA"/>
          </a:p>
        </p:txBody>
      </p:sp>
      <p:sp>
        <p:nvSpPr>
          <p:cNvPr id="3" name="Rectangle 2"/>
          <p:cNvSpPr/>
          <p:nvPr/>
        </p:nvSpPr>
        <p:spPr>
          <a:xfrm>
            <a:off x="323528" y="1052736"/>
            <a:ext cx="8496944" cy="3477875"/>
          </a:xfrm>
          <a:prstGeom prst="rect">
            <a:avLst/>
          </a:prstGeom>
        </p:spPr>
        <p:txBody>
          <a:bodyPr wrap="square">
            <a:spAutoFit/>
          </a:bodyPr>
          <a:lstStyle/>
          <a:p>
            <a:pPr lvl="0" algn="just" eaLnBrk="0" fontAlgn="base" hangingPunct="0">
              <a:spcBef>
                <a:spcPct val="0"/>
              </a:spcBef>
              <a:spcAft>
                <a:spcPct val="0"/>
              </a:spcAft>
            </a:pPr>
            <a:r>
              <a:rPr lang="ar-SA" sz="4400" b="1" dirty="0" smtClean="0">
                <a:latin typeface="Arial" pitchFamily="34" charset="0"/>
                <a:ea typeface="Times New Roman" pitchFamily="18" charset="0"/>
                <a:cs typeface="+mj-cs"/>
              </a:rPr>
              <a:t>كما أنها تتيح قدرا جيدا من المشاركة والجماعية في العمل ، إضافة إلى البعد الإٌنساني الذي يمكن تحقيقه من خلال منهج الإدارة بالأهداف ، وكل ذلك يسهم في تطوير العمل والعاملين ، وتحقيق المنظمة لأهدافها </a:t>
            </a:r>
            <a:endParaRPr lang="ar-SA" sz="4400" dirty="0" smtClean="0">
              <a:latin typeface="Arial" pitchFamily="34" charset="0"/>
              <a:cs typeface="+mj-cs"/>
            </a:endParaRPr>
          </a:p>
        </p:txBody>
      </p:sp>
    </p:spTree>
  </p:cSld>
  <p:clrMapOvr>
    <a:masterClrMapping/>
  </p:clrMapOvr>
  <p:transition spd="slow">
    <p:dissolve/>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27</a:t>
            </a:fld>
            <a:endParaRPr lang="ar-SA"/>
          </a:p>
        </p:txBody>
      </p:sp>
      <p:sp>
        <p:nvSpPr>
          <p:cNvPr id="82945" name="Rectangle 1"/>
          <p:cNvSpPr>
            <a:spLocks noChangeArrowheads="1"/>
          </p:cNvSpPr>
          <p:nvPr/>
        </p:nvSpPr>
        <p:spPr bwMode="auto">
          <a:xfrm>
            <a:off x="683568" y="389140"/>
            <a:ext cx="784887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Arial" pitchFamily="34" charset="0"/>
                <a:ea typeface="Times New Roman" pitchFamily="18" charset="0"/>
                <a:cs typeface="+mj-cs"/>
              </a:rPr>
              <a:t>إن الإدارة بالأهداف تسهم في تنمية عدد من القدرات لنجاح الإدارة في تنظيم عملها وممارستها بطريقة مرتبة مع تحديد الأولويات والتعامل معها واستخدام المعلومات والبيانات المتاحة لها في اتخاذ القرارات . </a:t>
            </a:r>
            <a:endParaRPr kumimoji="0" lang="en-US" sz="4400" b="0" i="0" u="none" strike="noStrike" cap="none" normalizeH="0" baseline="0" dirty="0" smtClean="0">
              <a:ln>
                <a:noFill/>
              </a:ln>
              <a:solidFill>
                <a:schemeClr val="tx1"/>
              </a:solidFill>
              <a:effectLst/>
              <a:latin typeface="Arial" pitchFamily="34"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28</a:t>
            </a:fld>
            <a:endParaRPr lang="ar-SA"/>
          </a:p>
        </p:txBody>
      </p:sp>
      <p:sp>
        <p:nvSpPr>
          <p:cNvPr id="3" name="Rectangle 2"/>
          <p:cNvSpPr/>
          <p:nvPr/>
        </p:nvSpPr>
        <p:spPr>
          <a:xfrm>
            <a:off x="323528" y="1700807"/>
            <a:ext cx="8424936" cy="1938992"/>
          </a:xfrm>
          <a:prstGeom prst="rect">
            <a:avLst/>
          </a:prstGeom>
        </p:spPr>
        <p:txBody>
          <a:bodyPr wrap="square">
            <a:spAutoFit/>
          </a:bodyPr>
          <a:lstStyle/>
          <a:p>
            <a:pPr algn="ctr"/>
            <a:r>
              <a:rPr lang="ar-EG" sz="6000" b="1" dirty="0" smtClean="0"/>
              <a:t>رابعاً - الإدارة بالمسؤولية</a:t>
            </a:r>
            <a:br>
              <a:rPr lang="ar-EG" sz="6000" b="1" dirty="0" smtClean="0"/>
            </a:br>
            <a:r>
              <a:rPr lang="ar-EG" sz="6000" b="1" dirty="0" smtClean="0"/>
              <a:t> من خلال الممارسات الإبداعية</a:t>
            </a:r>
            <a:endParaRPr lang="ar-EG" sz="6000" dirty="0"/>
          </a:p>
        </p:txBody>
      </p:sp>
    </p:spTree>
  </p:cSld>
  <p:clrMapOvr>
    <a:masterClrMapping/>
  </p:clrMapOvr>
  <p:transition spd="slow">
    <p:dissolve/>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800200"/>
          </a:xfrm>
        </p:spPr>
        <p:txBody>
          <a:bodyPr>
            <a:normAutofit fontScale="90000"/>
          </a:bodyPr>
          <a:lstStyle/>
          <a:p>
            <a:pPr algn="r"/>
            <a:r>
              <a:rPr lang="ar-SA" sz="5300" b="1" dirty="0" smtClean="0"/>
              <a:t> </a:t>
            </a:r>
            <a:r>
              <a:rPr lang="ar-EG" sz="5300" b="1" dirty="0" smtClean="0"/>
              <a:t> بداية ، وفي مجال الممارسات الإبداعية</a:t>
            </a:r>
            <a:br>
              <a:rPr lang="ar-EG" sz="5300" b="1" dirty="0" smtClean="0"/>
            </a:br>
            <a:r>
              <a:rPr lang="ar-EG" b="1" dirty="0" smtClean="0"/>
              <a:t>بداية دعونا نتعرف علي لفظ (</a:t>
            </a:r>
            <a:r>
              <a:rPr lang="ar-SA" b="1" dirty="0" smtClean="0"/>
              <a:t>الإبداع</a:t>
            </a:r>
            <a:r>
              <a:rPr lang="ar-EG" b="1" dirty="0" smtClean="0"/>
              <a:t>)</a:t>
            </a:r>
            <a:r>
              <a:rPr lang="ar-SA" b="1" dirty="0" smtClean="0"/>
              <a:t> في القرآن</a:t>
            </a:r>
            <a:r>
              <a:rPr lang="ar-EG" b="1" dirty="0" smtClean="0"/>
              <a:t> الكريم :</a:t>
            </a:r>
            <a:endParaRPr lang="ar-SA" b="1" dirty="0"/>
          </a:p>
        </p:txBody>
      </p:sp>
      <p:sp>
        <p:nvSpPr>
          <p:cNvPr id="3" name="Content Placeholder 2"/>
          <p:cNvSpPr>
            <a:spLocks noGrp="1"/>
          </p:cNvSpPr>
          <p:nvPr>
            <p:ph idx="1"/>
          </p:nvPr>
        </p:nvSpPr>
        <p:spPr>
          <a:xfrm>
            <a:off x="457200" y="2708921"/>
            <a:ext cx="8229600" cy="2952328"/>
          </a:xfrm>
        </p:spPr>
        <p:txBody>
          <a:bodyPr>
            <a:normAutofit/>
          </a:bodyPr>
          <a:lstStyle/>
          <a:p>
            <a:pPr lvl="0"/>
            <a:r>
              <a:rPr lang="ar-SA" sz="2800" b="1" dirty="0" smtClean="0"/>
              <a:t>قال تعالى : ( بديع السموات والأرض أنى يكون له ولد ولم تكن له صاحبة وخلق كل شيء وهو بكل شيء عليم ) الأنعام: ١٠١.</a:t>
            </a:r>
            <a:endParaRPr lang="en-US" sz="2800" b="1" dirty="0" smtClean="0"/>
          </a:p>
          <a:p>
            <a:pPr lvl="0"/>
            <a:r>
              <a:rPr lang="ar-SA" sz="2800" b="1" dirty="0" smtClean="0"/>
              <a:t>قال تعالى : ( بديع السموات والأرض وإذا قضى أمراً فإنما يقول له كن فيكون ) البقرة117</a:t>
            </a:r>
            <a:endParaRPr lang="en-US" sz="2800" b="1" dirty="0" smtClean="0"/>
          </a:p>
          <a:p>
            <a:pPr lvl="0"/>
            <a:r>
              <a:rPr lang="ar-SA" sz="2800" b="1" dirty="0" smtClean="0"/>
              <a:t>قال تعالى : ( وترى الجبال تحسبها جامدة وهي تمر مرّ السحاب صُنع الله الذي أتقن كل شيء صُنعا ) النمل: ٨٨</a:t>
            </a:r>
            <a:endParaRPr lang="en-US" sz="2800" b="1" dirty="0" smtClean="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29</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3</a:t>
            </a:fld>
            <a:endParaRPr lang="ar-SA"/>
          </a:p>
        </p:txBody>
      </p:sp>
      <p:sp>
        <p:nvSpPr>
          <p:cNvPr id="3" name="Rectangle 2"/>
          <p:cNvSpPr/>
          <p:nvPr/>
        </p:nvSpPr>
        <p:spPr>
          <a:xfrm>
            <a:off x="323528" y="1124744"/>
            <a:ext cx="8568952" cy="4247317"/>
          </a:xfrm>
          <a:prstGeom prst="rect">
            <a:avLst/>
          </a:prstGeom>
        </p:spPr>
        <p:txBody>
          <a:bodyPr wrap="square">
            <a:spAutoFit/>
          </a:bodyPr>
          <a:lstStyle/>
          <a:p>
            <a:pPr lvl="0" algn="ctr" rtl="0" eaLnBrk="0" fontAlgn="base" hangingPunct="0">
              <a:spcBef>
                <a:spcPct val="0"/>
              </a:spcBef>
              <a:spcAft>
                <a:spcPct val="0"/>
              </a:spcAft>
            </a:pPr>
            <a:r>
              <a:rPr lang="ar-EG" sz="5400" b="1" dirty="0" smtClean="0">
                <a:latin typeface="Times New Roman" pitchFamily="18" charset="0"/>
                <a:ea typeface="Calibri" pitchFamily="34" charset="0"/>
                <a:cs typeface="Times New Roman" pitchFamily="18" charset="0"/>
              </a:rPr>
              <a:t>      بداية دعونا نتأمل مغزي الصور التالية قبل عرض </a:t>
            </a:r>
          </a:p>
          <a:p>
            <a:pPr lvl="0" algn="ctr" rtl="0" eaLnBrk="0" fontAlgn="base" hangingPunct="0">
              <a:spcBef>
                <a:spcPct val="0"/>
              </a:spcBef>
              <a:spcAft>
                <a:spcPct val="0"/>
              </a:spcAft>
            </a:pPr>
            <a:r>
              <a:rPr lang="ar-EG" sz="5400" b="1" dirty="0" smtClean="0">
                <a:latin typeface="Times New Roman" pitchFamily="18" charset="0"/>
                <a:ea typeface="Calibri" pitchFamily="34" charset="0"/>
                <a:cs typeface="Times New Roman" pitchFamily="18" charset="0"/>
              </a:rPr>
              <a:t>البرنامج التدريبي حول</a:t>
            </a:r>
            <a:endParaRPr lang="en-US" sz="5400" dirty="0" smtClean="0">
              <a:latin typeface="Arial" pitchFamily="34" charset="0"/>
              <a:cs typeface="Arial" pitchFamily="34" charset="0"/>
            </a:endParaRPr>
          </a:p>
          <a:p>
            <a:pPr algn="ctr" rtl="0"/>
            <a:r>
              <a:rPr lang="ar-EG" sz="5400" b="1" dirty="0" smtClean="0"/>
              <a:t>الإدارة بالمسؤولية :</a:t>
            </a:r>
          </a:p>
          <a:p>
            <a:pPr algn="ctr" rtl="0"/>
            <a:r>
              <a:rPr lang="ar-EG" sz="5400" b="1" dirty="0" smtClean="0"/>
              <a:t> منهج تفكير وممارسات إبداعية</a:t>
            </a:r>
            <a:endParaRPr lang="en-US" sz="5400" dirty="0" smtClean="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30</a:t>
            </a:fld>
            <a:endParaRPr lang="ar-SA"/>
          </a:p>
        </p:txBody>
      </p:sp>
      <p:sp>
        <p:nvSpPr>
          <p:cNvPr id="3" name="Rectangle 2"/>
          <p:cNvSpPr/>
          <p:nvPr/>
        </p:nvSpPr>
        <p:spPr>
          <a:xfrm>
            <a:off x="323528" y="620688"/>
            <a:ext cx="7776864" cy="1015663"/>
          </a:xfrm>
          <a:prstGeom prst="rect">
            <a:avLst/>
          </a:prstGeom>
        </p:spPr>
        <p:txBody>
          <a:bodyPr wrap="square">
            <a:spAutoFit/>
          </a:bodyPr>
          <a:lstStyle/>
          <a:p>
            <a:pPr algn="ctr"/>
            <a:r>
              <a:rPr lang="ar-EG" sz="6000" b="1" dirty="0" smtClean="0">
                <a:cs typeface="+mj-cs"/>
              </a:rPr>
              <a:t>مفهوم </a:t>
            </a:r>
            <a:r>
              <a:rPr lang="ar-SA" sz="6000" b="1" dirty="0" smtClean="0">
                <a:cs typeface="+mj-cs"/>
              </a:rPr>
              <a:t>الإبداع في اللغة</a:t>
            </a:r>
            <a:endParaRPr lang="ar-EG" sz="6000" b="1" dirty="0">
              <a:cs typeface="+mj-cs"/>
            </a:endParaRPr>
          </a:p>
        </p:txBody>
      </p:sp>
      <p:sp>
        <p:nvSpPr>
          <p:cNvPr id="4" name="Rectangle 3"/>
          <p:cNvSpPr/>
          <p:nvPr/>
        </p:nvSpPr>
        <p:spPr>
          <a:xfrm>
            <a:off x="395536" y="1556792"/>
            <a:ext cx="8352928" cy="3170099"/>
          </a:xfrm>
          <a:prstGeom prst="rect">
            <a:avLst/>
          </a:prstGeom>
        </p:spPr>
        <p:txBody>
          <a:bodyPr wrap="square">
            <a:spAutoFit/>
          </a:bodyPr>
          <a:lstStyle/>
          <a:p>
            <a:r>
              <a:rPr lang="ar-SA" sz="4000" b="1" dirty="0" smtClean="0">
                <a:cs typeface="+mj-cs"/>
              </a:rPr>
              <a:t>في اللغة تدور كلمة الإبداع في معاجم اللغة</a:t>
            </a:r>
            <a:r>
              <a:rPr lang="ar-EG" sz="4000" b="1" dirty="0" smtClean="0">
                <a:cs typeface="+mj-cs"/>
              </a:rPr>
              <a:t> -</a:t>
            </a:r>
            <a:r>
              <a:rPr lang="ar-SA" sz="4000" b="1" dirty="0" smtClean="0">
                <a:cs typeface="+mj-cs"/>
              </a:rPr>
              <a:t> كما في المعجم الوسيط </a:t>
            </a:r>
            <a:r>
              <a:rPr lang="ar-EG" sz="4000" b="1" dirty="0" smtClean="0">
                <a:cs typeface="+mj-cs"/>
              </a:rPr>
              <a:t>، </a:t>
            </a:r>
            <a:r>
              <a:rPr lang="ar-SA" sz="4000" b="1" dirty="0" smtClean="0">
                <a:cs typeface="+mj-cs"/>
              </a:rPr>
              <a:t>ومعجم مختار الصحاح </a:t>
            </a:r>
            <a:r>
              <a:rPr lang="ar-EG" sz="4000" b="1" dirty="0" smtClean="0">
                <a:cs typeface="+mj-cs"/>
              </a:rPr>
              <a:t>-</a:t>
            </a:r>
            <a:r>
              <a:rPr lang="ar-SA" sz="4000" b="1" dirty="0" smtClean="0">
                <a:cs typeface="+mj-cs"/>
              </a:rPr>
              <a:t> على عدة معاني تلتقي في أن إبداع الشيء بمعنى إختراعه على مثال غير سابق</a:t>
            </a:r>
            <a:r>
              <a:rPr lang="ar-EG" sz="4000" b="1" dirty="0" smtClean="0">
                <a:cs typeface="+mj-cs"/>
              </a:rPr>
              <a:t> </a:t>
            </a:r>
            <a:r>
              <a:rPr lang="ar-SA" sz="4000" b="1" dirty="0" smtClean="0">
                <a:cs typeface="+mj-cs"/>
              </a:rPr>
              <a:t>، وإنشاؤه على غير مثال سابق وجعله غاية في صفائه .</a:t>
            </a:r>
            <a:endParaRPr lang="ar-SA" sz="4000" b="1" dirty="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7" name="AutoShape 5" descr="50%"/>
          <p:cNvSpPr>
            <a:spLocks noGrp="1" noChangeArrowheads="1"/>
          </p:cNvSpPr>
          <p:nvPr>
            <p:ph type="title"/>
          </p:nvPr>
        </p:nvSpPr>
        <p:spPr/>
        <p:txBody>
          <a:bodyPr>
            <a:normAutofit/>
          </a:bodyPr>
          <a:lstStyle/>
          <a:p>
            <a:pPr eaLnBrk="1" hangingPunct="1">
              <a:defRPr/>
            </a:pPr>
            <a:r>
              <a:rPr lang="ar-SA" sz="6000" b="1" dirty="0" smtClean="0"/>
              <a:t>مفهوم الإبداع</a:t>
            </a:r>
            <a:r>
              <a:rPr lang="ar-EG" sz="6000" b="1" dirty="0" smtClean="0"/>
              <a:t> في الإصطلاح</a:t>
            </a:r>
            <a:endParaRPr lang="en-US" sz="6000" b="1" dirty="0" smtClean="0"/>
          </a:p>
        </p:txBody>
      </p:sp>
      <p:sp>
        <p:nvSpPr>
          <p:cNvPr id="320519" name="Rectangle 7" descr="50%"/>
          <p:cNvSpPr>
            <a:spLocks noGrp="1" noChangeArrowheads="1"/>
          </p:cNvSpPr>
          <p:nvPr>
            <p:ph idx="1"/>
          </p:nvPr>
        </p:nvSpPr>
        <p:spPr>
          <a:xfrm>
            <a:off x="214282" y="1340768"/>
            <a:ext cx="8715436" cy="4896520"/>
          </a:xfrm>
        </p:spPr>
        <p:txBody>
          <a:bodyPr>
            <a:normAutofit/>
          </a:bodyPr>
          <a:lstStyle/>
          <a:p>
            <a:pPr indent="22225" eaLnBrk="1" hangingPunct="1">
              <a:buFontTx/>
              <a:buNone/>
              <a:defRPr/>
            </a:pPr>
            <a:r>
              <a:rPr lang="ar-EG" sz="4000" b="1" dirty="0" smtClean="0">
                <a:cs typeface="+mj-cs"/>
              </a:rPr>
              <a:t> </a:t>
            </a:r>
            <a:r>
              <a:rPr lang="ar-SA" sz="4000" b="1" dirty="0" smtClean="0">
                <a:cs typeface="+mj-cs"/>
              </a:rPr>
              <a:t>الإبداع عبارة عن عملية </a:t>
            </a:r>
            <a:r>
              <a:rPr lang="en-US" sz="4000" b="1" dirty="0" smtClean="0">
                <a:cs typeface="+mj-cs"/>
              </a:rPr>
              <a:t>PROCESS)</a:t>
            </a:r>
            <a:r>
              <a:rPr lang="ar-SA" sz="4000" b="1" dirty="0" smtClean="0">
                <a:cs typeface="+mj-cs"/>
              </a:rPr>
              <a:t>) وإنتاج </a:t>
            </a:r>
            <a:r>
              <a:rPr lang="en-US" sz="4000" b="1" dirty="0" smtClean="0">
                <a:cs typeface="+mj-cs"/>
              </a:rPr>
              <a:t>(OUTCOME)</a:t>
            </a:r>
            <a:r>
              <a:rPr lang="ar-SA" sz="4000" b="1" dirty="0" smtClean="0">
                <a:cs typeface="+mj-cs"/>
              </a:rPr>
              <a:t> </a:t>
            </a:r>
            <a:r>
              <a:rPr lang="ar-EG" sz="4000" b="1" dirty="0" smtClean="0">
                <a:cs typeface="+mj-cs"/>
              </a:rPr>
              <a:t>، </a:t>
            </a:r>
            <a:r>
              <a:rPr lang="ar-SA" sz="4000" b="1" dirty="0" smtClean="0">
                <a:cs typeface="+mj-cs"/>
              </a:rPr>
              <a:t>حيث تظهر العملية الإبداعية من خلال القدرات الفكرية لدى الأفراد وتمكنهم من إيجاد علاقات بين أشياء لم يسبق أن تم بينها تركيبات أو علاقات</a:t>
            </a:r>
            <a:r>
              <a:rPr lang="ar-EG" sz="4000" b="1" dirty="0" smtClean="0">
                <a:cs typeface="+mj-cs"/>
              </a:rPr>
              <a:t> ،</a:t>
            </a:r>
            <a:r>
              <a:rPr lang="ar-SA" sz="4000" b="1" dirty="0" smtClean="0">
                <a:cs typeface="+mj-cs"/>
              </a:rPr>
              <a:t> </a:t>
            </a:r>
            <a:r>
              <a:rPr lang="ar-EG" sz="4000" b="1" dirty="0" smtClean="0">
                <a:cs typeface="+mj-cs"/>
              </a:rPr>
              <a:t>وهكذا </a:t>
            </a:r>
            <a:r>
              <a:rPr lang="ar-SA" sz="4000" b="1" dirty="0" smtClean="0">
                <a:cs typeface="+mj-cs"/>
              </a:rPr>
              <a:t>يظهر العمل الإبداعي من خلال الأفكار أو السلوكيات أو الأشياء المادية.</a:t>
            </a:r>
            <a:endParaRPr lang="en-US" sz="4000" b="1" dirty="0" smtClean="0">
              <a:cs typeface="+mj-cs"/>
            </a:endParaRPr>
          </a:p>
        </p:txBody>
      </p:sp>
      <p:sp>
        <p:nvSpPr>
          <p:cNvPr id="6" name="Slide Number Placeholder 5"/>
          <p:cNvSpPr>
            <a:spLocks noGrp="1"/>
          </p:cNvSpPr>
          <p:nvPr>
            <p:ph type="sldNum" sz="quarter" idx="12"/>
          </p:nvPr>
        </p:nvSpPr>
        <p:spPr/>
        <p:txBody>
          <a:bodyPr>
            <a:normAutofit/>
          </a:bodyPr>
          <a:lstStyle/>
          <a:p>
            <a:pPr>
              <a:defRPr/>
            </a:pPr>
            <a:fld id="{933A851E-0518-4702-8D56-0E95810A5BE8}" type="slidenum">
              <a:rPr lang="ar-SA"/>
              <a:pPr>
                <a:defRPr/>
              </a:pPr>
              <a:t>31</a:t>
            </a:fld>
            <a:endParaRPr lang="en-US"/>
          </a:p>
        </p:txBody>
      </p:sp>
    </p:spTree>
  </p:cSld>
  <p:clrMapOvr>
    <a:masterClrMapping/>
  </p:clrMapOvr>
  <p:transition spd="slow">
    <p:dissolv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20519">
                                            <p:bg/>
                                          </p:spTgt>
                                        </p:tgtEl>
                                        <p:attrNameLst>
                                          <p:attrName>style.visibility</p:attrName>
                                        </p:attrNameLst>
                                      </p:cBhvr>
                                      <p:to>
                                        <p:strVal val="visible"/>
                                      </p:to>
                                    </p:set>
                                    <p:anim calcmode="lin" valueType="num">
                                      <p:cBhvr>
                                        <p:cTn id="7" dur="500" fill="hold"/>
                                        <p:tgtEl>
                                          <p:spTgt spid="320519">
                                            <p:bg/>
                                          </p:spTgt>
                                        </p:tgtEl>
                                        <p:attrNameLst>
                                          <p:attrName>ppt_w</p:attrName>
                                        </p:attrNameLst>
                                      </p:cBhvr>
                                      <p:tavLst>
                                        <p:tav tm="0">
                                          <p:val>
                                            <p:strVal val="#ppt_w*0.05"/>
                                          </p:val>
                                        </p:tav>
                                        <p:tav tm="100000">
                                          <p:val>
                                            <p:strVal val="#ppt_w"/>
                                          </p:val>
                                        </p:tav>
                                      </p:tavLst>
                                    </p:anim>
                                    <p:anim calcmode="lin" valueType="num">
                                      <p:cBhvr>
                                        <p:cTn id="8" dur="500" fill="hold"/>
                                        <p:tgtEl>
                                          <p:spTgt spid="320519">
                                            <p:bg/>
                                          </p:spTgt>
                                        </p:tgtEl>
                                        <p:attrNameLst>
                                          <p:attrName>ppt_h</p:attrName>
                                        </p:attrNameLst>
                                      </p:cBhvr>
                                      <p:tavLst>
                                        <p:tav tm="0">
                                          <p:val>
                                            <p:strVal val="#ppt_h"/>
                                          </p:val>
                                        </p:tav>
                                        <p:tav tm="100000">
                                          <p:val>
                                            <p:strVal val="#ppt_h"/>
                                          </p:val>
                                        </p:tav>
                                      </p:tavLst>
                                    </p:anim>
                                    <p:anim calcmode="lin" valueType="num">
                                      <p:cBhvr>
                                        <p:cTn id="9" dur="500" fill="hold"/>
                                        <p:tgtEl>
                                          <p:spTgt spid="320519">
                                            <p:bg/>
                                          </p:spTgt>
                                        </p:tgtEl>
                                        <p:attrNameLst>
                                          <p:attrName>ppt_x</p:attrName>
                                        </p:attrNameLst>
                                      </p:cBhvr>
                                      <p:tavLst>
                                        <p:tav tm="0">
                                          <p:val>
                                            <p:strVal val="#ppt_x-.2"/>
                                          </p:val>
                                        </p:tav>
                                        <p:tav tm="100000">
                                          <p:val>
                                            <p:strVal val="#ppt_x"/>
                                          </p:val>
                                        </p:tav>
                                      </p:tavLst>
                                    </p:anim>
                                    <p:anim calcmode="lin" valueType="num">
                                      <p:cBhvr>
                                        <p:cTn id="10" dur="500" fill="hold"/>
                                        <p:tgtEl>
                                          <p:spTgt spid="320519">
                                            <p:bg/>
                                          </p:spTgt>
                                        </p:tgtEl>
                                        <p:attrNameLst>
                                          <p:attrName>ppt_y</p:attrName>
                                        </p:attrNameLst>
                                      </p:cBhvr>
                                      <p:tavLst>
                                        <p:tav tm="0">
                                          <p:val>
                                            <p:strVal val="#ppt_y"/>
                                          </p:val>
                                        </p:tav>
                                        <p:tav tm="100000">
                                          <p:val>
                                            <p:strVal val="#ppt_y"/>
                                          </p:val>
                                        </p:tav>
                                      </p:tavLst>
                                    </p:anim>
                                    <p:animEffect transition="in" filter="fade">
                                      <p:cBhvr>
                                        <p:cTn id="11" dur="500"/>
                                        <p:tgtEl>
                                          <p:spTgt spid="320519">
                                            <p:bg/>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20519">
                                            <p:txEl>
                                              <p:pRg st="0" end="0"/>
                                            </p:txEl>
                                          </p:spTgt>
                                        </p:tgtEl>
                                        <p:attrNameLst>
                                          <p:attrName>style.visibility</p:attrName>
                                        </p:attrNameLst>
                                      </p:cBhvr>
                                      <p:to>
                                        <p:strVal val="visible"/>
                                      </p:to>
                                    </p:set>
                                    <p:anim calcmode="lin" valueType="num">
                                      <p:cBhvr>
                                        <p:cTn id="16" dur="500" fill="hold"/>
                                        <p:tgtEl>
                                          <p:spTgt spid="3205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205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205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205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205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9"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692696"/>
            <a:ext cx="8229600" cy="5433467"/>
          </a:xfrm>
        </p:spPr>
        <p:txBody>
          <a:bodyPr>
            <a:noAutofit/>
          </a:bodyPr>
          <a:lstStyle/>
          <a:p>
            <a:pPr marL="0" indent="0" algn="just" eaLnBrk="1" hangingPunct="1">
              <a:spcBef>
                <a:spcPts val="0"/>
              </a:spcBef>
              <a:defRPr/>
            </a:pPr>
            <a:r>
              <a:rPr lang="ar-SA" b="1" dirty="0" smtClean="0">
                <a:solidFill>
                  <a:schemeClr val="tx2"/>
                </a:solidFill>
                <a:cs typeface="+mj-cs"/>
              </a:rPr>
              <a:t>الإبداع </a:t>
            </a:r>
            <a:r>
              <a:rPr lang="ar-SA" b="1" dirty="0" smtClean="0">
                <a:cs typeface="+mj-cs"/>
              </a:rPr>
              <a:t>هو التفوق في فهم الأمور والقدرة على تقديم حلول غير مسبوقة لمشكلات قائمة، أو ابتكار وإنجاز أساليب وطرق توّصل إلى نتائج متفوقة ومتميزة.</a:t>
            </a:r>
          </a:p>
          <a:p>
            <a:pPr marL="0" indent="0" algn="just" eaLnBrk="1" hangingPunct="1">
              <a:spcBef>
                <a:spcPts val="0"/>
              </a:spcBef>
              <a:defRPr/>
            </a:pPr>
            <a:r>
              <a:rPr lang="ar-SA" b="1" dirty="0" smtClean="0">
                <a:solidFill>
                  <a:schemeClr val="tx2"/>
                </a:solidFill>
                <a:cs typeface="+mj-cs"/>
              </a:rPr>
              <a:t>الإبداع</a:t>
            </a:r>
            <a:r>
              <a:rPr lang="ar-SA" b="1" dirty="0" smtClean="0">
                <a:cs typeface="+mj-cs"/>
              </a:rPr>
              <a:t> تعبير عن الابتكار والتجديد، ويقف على العكس من الاتباع والتقليد.</a:t>
            </a:r>
            <a:endParaRPr lang="ar-EG" b="1" dirty="0" smtClean="0">
              <a:cs typeface="+mj-cs"/>
            </a:endParaRPr>
          </a:p>
          <a:p>
            <a:pPr marL="0" indent="0" algn="just" eaLnBrk="1" hangingPunct="1">
              <a:spcBef>
                <a:spcPts val="0"/>
              </a:spcBef>
              <a:defRPr/>
            </a:pPr>
            <a:r>
              <a:rPr lang="ar-SA" b="1" dirty="0" smtClean="0">
                <a:solidFill>
                  <a:schemeClr val="tx2"/>
                </a:solidFill>
                <a:cs typeface="+mj-cs"/>
              </a:rPr>
              <a:t>الإبداع</a:t>
            </a:r>
            <a:r>
              <a:rPr lang="ar-SA" b="1" dirty="0" smtClean="0">
                <a:cs typeface="+mj-cs"/>
              </a:rPr>
              <a:t> نتاج العقل البشري المتفوق، وسمة أصحاب العقول المستنيرة والنفوس المطمئنة.</a:t>
            </a:r>
          </a:p>
        </p:txBody>
      </p:sp>
      <p:sp>
        <p:nvSpPr>
          <p:cNvPr id="5" name="Slide Number Placeholder 5"/>
          <p:cNvSpPr>
            <a:spLocks noGrp="1"/>
          </p:cNvSpPr>
          <p:nvPr>
            <p:ph type="sldNum" sz="quarter" idx="12"/>
          </p:nvPr>
        </p:nvSpPr>
        <p:spPr/>
        <p:txBody>
          <a:bodyPr>
            <a:normAutofit/>
          </a:bodyPr>
          <a:lstStyle/>
          <a:p>
            <a:pPr>
              <a:defRPr/>
            </a:pPr>
            <a:fld id="{55E05B2D-56CE-484C-B15E-5E3B84C4A859}" type="slidenum">
              <a:rPr lang="ar-SA"/>
              <a:pPr>
                <a:defRPr/>
              </a:pPr>
              <a:t>32</a:t>
            </a:fld>
            <a:endParaRPr lang="en-US"/>
          </a:p>
        </p:txBody>
      </p:sp>
    </p:spTree>
  </p:cSld>
  <p:clrMapOvr>
    <a:masterClrMapping/>
  </p:clrMapOvr>
  <p:transition spd="slow">
    <p:dissolv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301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301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30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 calcmode="lin" valueType="num">
                                      <p:cBhvr>
                                        <p:cTn id="15"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3011">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43011">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43011">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43011">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4301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33</a:t>
            </a:fld>
            <a:endParaRPr lang="ar-SA"/>
          </a:p>
        </p:txBody>
      </p:sp>
      <p:sp>
        <p:nvSpPr>
          <p:cNvPr id="3" name="Rectangle 2"/>
          <p:cNvSpPr/>
          <p:nvPr/>
        </p:nvSpPr>
        <p:spPr>
          <a:xfrm>
            <a:off x="467544" y="620689"/>
            <a:ext cx="8280920" cy="3046988"/>
          </a:xfrm>
          <a:prstGeom prst="rect">
            <a:avLst/>
          </a:prstGeom>
        </p:spPr>
        <p:txBody>
          <a:bodyPr wrap="square">
            <a:spAutoFit/>
          </a:bodyPr>
          <a:lstStyle/>
          <a:p>
            <a:r>
              <a:rPr lang="ar-EG" sz="4800" b="1" dirty="0" smtClean="0">
                <a:solidFill>
                  <a:schemeClr val="tx2"/>
                </a:solidFill>
                <a:cs typeface="+mj-cs"/>
              </a:rPr>
              <a:t>  إذن </a:t>
            </a:r>
            <a:r>
              <a:rPr lang="ar-SA" sz="4800" b="1" dirty="0" smtClean="0">
                <a:solidFill>
                  <a:schemeClr val="tx2"/>
                </a:solidFill>
                <a:cs typeface="+mj-cs"/>
              </a:rPr>
              <a:t>الإبداع</a:t>
            </a:r>
            <a:r>
              <a:rPr lang="ar-SA" sz="4800" b="1" dirty="0" smtClean="0">
                <a:cs typeface="+mj-cs"/>
              </a:rPr>
              <a:t> </a:t>
            </a:r>
            <a:r>
              <a:rPr lang="ar-EG" sz="4800" b="1" dirty="0" smtClean="0">
                <a:cs typeface="+mj-cs"/>
              </a:rPr>
              <a:t>هو </a:t>
            </a:r>
            <a:r>
              <a:rPr lang="ar-SA" sz="4800" b="1" dirty="0" smtClean="0">
                <a:cs typeface="+mj-cs"/>
              </a:rPr>
              <a:t>عملية تفكير تنشأ عن نشاط عقلي يتميز بالبحث والانطلاق بحرية في اتجاهات </a:t>
            </a:r>
            <a:r>
              <a:rPr lang="ar-EG" sz="4800" b="1" dirty="0" smtClean="0">
                <a:cs typeface="+mj-cs"/>
              </a:rPr>
              <a:t>وموضوعات بحثية </a:t>
            </a:r>
            <a:r>
              <a:rPr lang="ar-SA" sz="4800" b="1" dirty="0" smtClean="0">
                <a:cs typeface="+mj-cs"/>
              </a:rPr>
              <a:t>متعددة</a:t>
            </a:r>
            <a:r>
              <a:rPr lang="ar-EG" sz="4800" b="1" dirty="0" smtClean="0">
                <a:cs typeface="+mj-cs"/>
              </a:rPr>
              <a:t> وجديدة وعلي نحو غير مسبوق</a:t>
            </a:r>
            <a:r>
              <a:rPr lang="ar-SA" sz="4800" b="1" dirty="0" smtClean="0">
                <a:cs typeface="+mj-cs"/>
              </a:rPr>
              <a:t>.</a:t>
            </a:r>
            <a:endParaRPr lang="ar-EG" sz="4800" dirty="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lvl="0" algn="just"/>
            <a:r>
              <a:rPr lang="ar-EG" b="1" dirty="0" smtClean="0"/>
              <a:t>و</a:t>
            </a:r>
            <a:r>
              <a:rPr lang="ar-SA" b="1" dirty="0" smtClean="0"/>
              <a:t>يمكن </a:t>
            </a:r>
            <a:r>
              <a:rPr lang="ar-SA" b="1" dirty="0"/>
              <a:t>تعريف الإبداع بأنه أفكار تتصف بأنها جديدة ومفيدة ومتصلة بحل أمثل لمشكلات </a:t>
            </a:r>
            <a:r>
              <a:rPr lang="ar-SA" b="1" dirty="0" smtClean="0"/>
              <a:t>معينة</a:t>
            </a:r>
            <a:r>
              <a:rPr lang="ar-EG" b="1" dirty="0" smtClean="0"/>
              <a:t> </a:t>
            </a:r>
            <a:r>
              <a:rPr lang="ar-SA" b="1" dirty="0" smtClean="0"/>
              <a:t>،</a:t>
            </a:r>
            <a:r>
              <a:rPr lang="ar-EG" b="1" dirty="0" smtClean="0"/>
              <a:t> </a:t>
            </a:r>
            <a:r>
              <a:rPr lang="ar-SA" b="1" dirty="0" smtClean="0"/>
              <a:t>أو </a:t>
            </a:r>
            <a:r>
              <a:rPr lang="ar-SA" b="1" dirty="0"/>
              <a:t>تطوير أساليب أو أهداف،أو تعميق </a:t>
            </a:r>
            <a:r>
              <a:rPr lang="ar-SA" b="1" dirty="0" smtClean="0"/>
              <a:t>رؤية</a:t>
            </a:r>
            <a:r>
              <a:rPr lang="ar-EG" b="1" dirty="0" smtClean="0"/>
              <a:t> </a:t>
            </a:r>
            <a:r>
              <a:rPr lang="ar-SA" b="1" dirty="0" smtClean="0"/>
              <a:t>،</a:t>
            </a:r>
            <a:r>
              <a:rPr lang="ar-EG" b="1" dirty="0" smtClean="0"/>
              <a:t> </a:t>
            </a:r>
            <a:r>
              <a:rPr lang="ar-SA" b="1" dirty="0" smtClean="0"/>
              <a:t>أو </a:t>
            </a:r>
            <a:r>
              <a:rPr lang="ar-SA" b="1" dirty="0"/>
              <a:t>تجميع أو إعادة تركيب الأنماط المعروفة في السلوكيات الإدارية في أشكال متميزة ومتطورة ، إلا أن التعريف وحده لا يحقق الإبداع ما لم يتجسّد في </a:t>
            </a:r>
            <a:r>
              <a:rPr lang="ar-SA" b="1" dirty="0" smtClean="0"/>
              <a:t>العمل</a:t>
            </a:r>
            <a:r>
              <a:rPr lang="ar-EG" b="1" dirty="0" smtClean="0"/>
              <a:t> </a:t>
            </a:r>
            <a:r>
              <a:rPr lang="ar-SA" b="1" dirty="0" smtClean="0"/>
              <a:t>،</a:t>
            </a:r>
            <a:r>
              <a:rPr lang="ar-EG" b="1" dirty="0" smtClean="0"/>
              <a:t> </a:t>
            </a:r>
            <a:r>
              <a:rPr lang="ar-SA" b="1" dirty="0" smtClean="0"/>
              <a:t>فلا </a:t>
            </a:r>
            <a:r>
              <a:rPr lang="ar-SA" b="1" dirty="0"/>
              <a:t>تقتصر قيمة المشاركة الإبداعية على المنظمة وحدها بل إن القدرة على الوصول إلى أفكار وحلول فريدة ملائمة في الوقت نفسه يمكن أن تعود بفائدة كبرى على الأفراد </a:t>
            </a:r>
            <a:r>
              <a:rPr lang="ar-SA" b="1" dirty="0" smtClean="0"/>
              <a:t>أيضا</a:t>
            </a:r>
            <a:r>
              <a:rPr lang="ar-EG" b="1" dirty="0" smtClean="0"/>
              <a:t> </a:t>
            </a:r>
            <a:r>
              <a:rPr lang="ar-SA" b="1" dirty="0" smtClean="0"/>
              <a:t>.</a:t>
            </a:r>
            <a:endParaRPr lang="en-US" b="1" dirty="0"/>
          </a:p>
          <a:p>
            <a:endParaRPr lang="ar-SA" dirty="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34</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Autofit/>
          </a:bodyPr>
          <a:lstStyle/>
          <a:p>
            <a:pPr algn="just"/>
            <a:r>
              <a:rPr lang="ar-SA" b="1" dirty="0" smtClean="0"/>
              <a:t>( </a:t>
            </a:r>
            <a:r>
              <a:rPr lang="ar-EG" b="1" dirty="0" smtClean="0"/>
              <a:t>الإبداع </a:t>
            </a:r>
            <a:r>
              <a:rPr lang="ar-SA" b="1" dirty="0" smtClean="0"/>
              <a:t>هو قدرة عقلية تظهر على مستوى الفرد أو الجماعة أو المنظمة، وهي عملية ذات مراحل ينتج عنها فكرة أو عمل جديد يتمز بأكبر قدر من الطلاقة والمرونة والأصالة والحساسية للمشكلات والاحتفاظ بالاتجاه ومواصلته ، ويتميز بالقدرة على لاتركيز لفترات طويلة في مجال الاهتمام، والقدرة على تكوين ترابطات واكتشافات وعلاقات جديدة ، وهذه القدرة من الممكن تنميتها وتطويرها حسب قدرات وإمكانات الأفراد والجماعات والمنظمات )</a:t>
            </a: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35</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b="1" dirty="0" smtClean="0"/>
              <a:t>أهمية الإبداع</a:t>
            </a:r>
            <a:endParaRPr lang="ar-SA" sz="4800" b="1" dirty="0"/>
          </a:p>
        </p:txBody>
      </p:sp>
      <p:sp>
        <p:nvSpPr>
          <p:cNvPr id="3" name="Content Placeholder 2"/>
          <p:cNvSpPr>
            <a:spLocks noGrp="1"/>
          </p:cNvSpPr>
          <p:nvPr>
            <p:ph idx="1"/>
          </p:nvPr>
        </p:nvSpPr>
        <p:spPr>
          <a:xfrm>
            <a:off x="457200" y="1412776"/>
            <a:ext cx="8229600" cy="4713387"/>
          </a:xfrm>
        </p:spPr>
        <p:txBody>
          <a:bodyPr>
            <a:noAutofit/>
          </a:bodyPr>
          <a:lstStyle/>
          <a:p>
            <a:r>
              <a:rPr lang="ar-SA" b="1" dirty="0" smtClean="0"/>
              <a:t>1- الإبداع يُعد أحد مهارات التفكير، والتفكير فريضة إسلامية ويُعد من أعظم النعم التي وهبها الله للإنسان وميزه عن بقية المخلوقات.</a:t>
            </a:r>
          </a:p>
          <a:p>
            <a:r>
              <a:rPr lang="ar-SA" b="1" dirty="0" smtClean="0"/>
              <a:t>2- التنافس بين الأمم والشعوب في الحاضر والمستقبل محكوم بما تنتجه من معارف وتقنيات في الميادين المختلفة للحياة الإنسانية.</a:t>
            </a:r>
          </a:p>
          <a:p>
            <a:r>
              <a:rPr lang="ar-SA" b="1" dirty="0" smtClean="0"/>
              <a:t>3- الإبداع عملية بسيطة لحل المشكلات بطرق مناسبة.</a:t>
            </a:r>
            <a:endParaRPr lang="ar-SA" b="1" dirty="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36</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445624" cy="5505475"/>
          </a:xfrm>
        </p:spPr>
        <p:txBody>
          <a:bodyPr>
            <a:normAutofit/>
          </a:bodyPr>
          <a:lstStyle/>
          <a:p>
            <a:r>
              <a:rPr lang="ar-SA" b="1" dirty="0" smtClean="0">
                <a:cs typeface="+mj-cs"/>
              </a:rPr>
              <a:t>4- الإبداع يُعد هاماً وضرورياً بالنسبة لمنظمات اليوم حتى تقوم بدورها المطلوب فيما تواجه من موجات متعددة وحادة من التغيير الذي يتطلب منها إيجاد الوسائل الملائمة للتكيف مع التغيير.</a:t>
            </a:r>
          </a:p>
          <a:p>
            <a:r>
              <a:rPr lang="ar-SA" b="1" dirty="0" smtClean="0">
                <a:cs typeface="+mj-cs"/>
              </a:rPr>
              <a:t>5- الإبداع ضرورة إنسانية حتى يكون مُستعداً في المساهمة في ترقية الحياة وجعلها أكثر يُسراً.</a:t>
            </a:r>
            <a:r>
              <a:rPr lang="ar-EG" b="1" dirty="0" smtClean="0">
                <a:cs typeface="+mj-cs"/>
              </a:rPr>
              <a:t> إ</a:t>
            </a:r>
            <a:r>
              <a:rPr lang="ar-SA" b="1" dirty="0" smtClean="0">
                <a:cs typeface="+mj-cs"/>
              </a:rPr>
              <a:t>ن الإبداع من الخصائص الكبيرة لتحقيق الذات والمحققين لذاتهم هم القادرون على تذوق الحياة أكثر من غيرهم.</a:t>
            </a:r>
            <a:endParaRPr lang="ar-SA" b="1" dirty="0">
              <a:cs typeface="+mj-cs"/>
            </a:endParaRP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37</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SA" sz="3600" b="1" dirty="0" smtClean="0">
                <a:cs typeface="+mj-cs"/>
              </a:rPr>
              <a:t>6- الإبداع وسيلة للتطوير والتطوير يتم بثلاثة أمور بإزالة العلل ، والتغلب على المشاكل ،وبتصحيح الأخطاء.</a:t>
            </a:r>
          </a:p>
          <a:p>
            <a:r>
              <a:rPr lang="ar-SA" sz="3600" b="1" dirty="0" smtClean="0">
                <a:cs typeface="+mj-cs"/>
              </a:rPr>
              <a:t>7- الإبداع وسيلة لرسم المستقبل ،فرسم الخطط، وحالات الطواريء، وأوضاع التراجع كُلها جزء من عملية تصميم الإبداع .</a:t>
            </a:r>
          </a:p>
          <a:p>
            <a:r>
              <a:rPr lang="ar-SA" sz="3600" b="1" dirty="0" smtClean="0">
                <a:cs typeface="+mj-cs"/>
              </a:rPr>
              <a:t>8- يُعتبر الإبداع دافعاً قوياً لأن يجعل الأشخاص أكثر إهتماما بما يعملون.</a:t>
            </a:r>
            <a:endParaRPr lang="ar-SA" sz="3600" b="1" dirty="0">
              <a:cs typeface="+mj-cs"/>
            </a:endParaRP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38</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0728"/>
            <a:ext cx="8640960" cy="5145435"/>
          </a:xfrm>
        </p:spPr>
        <p:txBody>
          <a:bodyPr>
            <a:normAutofit/>
          </a:bodyPr>
          <a:lstStyle/>
          <a:p>
            <a:r>
              <a:rPr lang="ar-SA" b="1" dirty="0" smtClean="0">
                <a:cs typeface="+mj-cs"/>
              </a:rPr>
              <a:t>إن </a:t>
            </a:r>
            <a:r>
              <a:rPr lang="ar-SA" b="1" dirty="0">
                <a:cs typeface="+mj-cs"/>
              </a:rPr>
              <a:t>المفهوم الشامل </a:t>
            </a:r>
            <a:r>
              <a:rPr lang="ar-EG" b="1" dirty="0" smtClean="0">
                <a:cs typeface="+mj-cs"/>
              </a:rPr>
              <a:t>للإدارة من خلال الوسائل الإبداعية هي أنها </a:t>
            </a:r>
            <a:r>
              <a:rPr lang="ar-SA" b="1" dirty="0" smtClean="0">
                <a:cs typeface="+mj-cs"/>
              </a:rPr>
              <a:t>عملية </a:t>
            </a:r>
            <a:r>
              <a:rPr lang="ar-SA" b="1" dirty="0">
                <a:cs typeface="+mj-cs"/>
              </a:rPr>
              <a:t>إنسانية بالأساس تعتمد على التوجيه والتأثير، والتفاعل والتواصل بين القائد وتابعيه</a:t>
            </a:r>
            <a:r>
              <a:rPr lang="ar-SA" b="1" dirty="0" smtClean="0">
                <a:cs typeface="+mj-cs"/>
              </a:rPr>
              <a:t>،</a:t>
            </a:r>
            <a:r>
              <a:rPr lang="ar-EG" b="1" dirty="0" smtClean="0">
                <a:cs typeface="+mj-cs"/>
              </a:rPr>
              <a:t> </a:t>
            </a:r>
            <a:r>
              <a:rPr lang="ar-SA" b="1" dirty="0" smtClean="0">
                <a:cs typeface="+mj-cs"/>
              </a:rPr>
              <a:t>من </a:t>
            </a:r>
            <a:r>
              <a:rPr lang="ar-SA" b="1" dirty="0">
                <a:cs typeface="+mj-cs"/>
              </a:rPr>
              <a:t>أجل حفزهم وتمكينهم من تحقيق أهداف المنظمة باستثمار الفرص المتاحة لها والتعامل الإيجابي مع المخاطر والمهددات المحيطة </a:t>
            </a:r>
            <a:r>
              <a:rPr lang="ar-SA" b="1" dirty="0" smtClean="0">
                <a:cs typeface="+mj-cs"/>
              </a:rPr>
              <a:t>بها</a:t>
            </a:r>
            <a:r>
              <a:rPr lang="ar-EG" b="1" dirty="0" smtClean="0">
                <a:cs typeface="+mj-cs"/>
              </a:rPr>
              <a:t> </a:t>
            </a:r>
            <a:r>
              <a:rPr lang="ar-SA" b="1" dirty="0" smtClean="0">
                <a:cs typeface="+mj-cs"/>
              </a:rPr>
              <a:t>.</a:t>
            </a:r>
            <a:r>
              <a:rPr lang="ar-EG" b="1" dirty="0" smtClean="0">
                <a:cs typeface="+mj-cs"/>
              </a:rPr>
              <a:t> </a:t>
            </a:r>
            <a:r>
              <a:rPr lang="ar-SA" b="1" dirty="0" smtClean="0">
                <a:cs typeface="+mj-cs"/>
              </a:rPr>
              <a:t>كما </a:t>
            </a:r>
            <a:r>
              <a:rPr lang="ar-SA" b="1" dirty="0">
                <a:cs typeface="+mj-cs"/>
              </a:rPr>
              <a:t>أنها تنمي الروح المعنوية للأفراد بتمكينهم من الأداء بحرية و إتاحة الفرص لهم للمشاركة وإثبات </a:t>
            </a:r>
            <a:r>
              <a:rPr lang="ar-SA" b="1" dirty="0" smtClean="0">
                <a:cs typeface="+mj-cs"/>
              </a:rPr>
              <a:t>قدراتهم</a:t>
            </a:r>
            <a:r>
              <a:rPr lang="ar-EG" b="1" dirty="0" smtClean="0">
                <a:cs typeface="+mj-cs"/>
              </a:rPr>
              <a:t> </a:t>
            </a:r>
            <a:r>
              <a:rPr lang="ar-SA" b="1" dirty="0" smtClean="0">
                <a:cs typeface="+mj-cs"/>
              </a:rPr>
              <a:t>.</a:t>
            </a:r>
            <a:endParaRPr lang="en-US" b="1" dirty="0">
              <a:cs typeface="+mj-cs"/>
            </a:endParaRPr>
          </a:p>
          <a:p>
            <a:endParaRPr lang="ar-SA" dirty="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39</a:t>
            </a:fld>
            <a:endParaRPr lang="ar-SA"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a:t>
            </a:fld>
            <a:endParaRPr lang="ar-SA"/>
          </a:p>
        </p:txBody>
      </p:sp>
      <p:pic>
        <p:nvPicPr>
          <p:cNvPr id="1026" name="Picture 6" descr="BD04972_"/>
          <p:cNvPicPr>
            <a:picLocks noChangeAspect="1" noChangeArrowheads="1"/>
          </p:cNvPicPr>
          <p:nvPr/>
        </p:nvPicPr>
        <p:blipFill>
          <a:blip r:embed="rId3" cstate="print"/>
          <a:srcRect/>
          <a:stretch>
            <a:fillRect/>
          </a:stretch>
        </p:blipFill>
        <p:spPr bwMode="auto">
          <a:xfrm>
            <a:off x="755576" y="332656"/>
            <a:ext cx="8064896" cy="5760640"/>
          </a:xfrm>
          <a:prstGeom prst="rect">
            <a:avLst/>
          </a:prstGeom>
          <a:noFill/>
          <a:ln w="9525">
            <a:noFill/>
            <a:miter lim="800000"/>
            <a:headEnd/>
            <a:tailEnd/>
          </a:ln>
        </p:spPr>
      </p:pic>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pPr>
              <a:defRPr/>
            </a:pPr>
            <a:r>
              <a:rPr lang="ar-SA" dirty="0" smtClean="0"/>
              <a:t/>
            </a:r>
            <a:br>
              <a:rPr lang="ar-SA" dirty="0" smtClean="0"/>
            </a:br>
            <a:r>
              <a:rPr lang="ar-EG" dirty="0" smtClean="0"/>
              <a:t/>
            </a:r>
            <a:br>
              <a:rPr lang="ar-EG" dirty="0" smtClean="0"/>
            </a:br>
            <a:r>
              <a:rPr lang="ar-SA" sz="4900" b="1" dirty="0" smtClean="0"/>
              <a:t>أهداف الإدارة</a:t>
            </a:r>
            <a:r>
              <a:rPr lang="ar-EG" sz="4900" b="1" dirty="0" smtClean="0"/>
              <a:t> بالمسؤولية </a:t>
            </a:r>
            <a:br>
              <a:rPr lang="ar-EG" sz="4900" b="1" dirty="0" smtClean="0"/>
            </a:br>
            <a:r>
              <a:rPr lang="ar-EG" sz="4900" b="1" dirty="0" smtClean="0"/>
              <a:t>من خلال الممارسات</a:t>
            </a:r>
            <a:r>
              <a:rPr lang="ar-SA" sz="4900" b="1" dirty="0" smtClean="0"/>
              <a:t> الإبداعية </a:t>
            </a:r>
            <a:r>
              <a:rPr lang="en-US" sz="6700" b="1" dirty="0" smtClean="0"/>
              <a:t/>
            </a:r>
            <a:br>
              <a:rPr lang="en-US" sz="6700" b="1" dirty="0" smtClean="0"/>
            </a:br>
            <a:endParaRPr lang="ar-SA" sz="6700" b="1" dirty="0"/>
          </a:p>
        </p:txBody>
      </p:sp>
      <p:sp>
        <p:nvSpPr>
          <p:cNvPr id="3" name="Content Placeholder 2"/>
          <p:cNvSpPr>
            <a:spLocks noGrp="1"/>
          </p:cNvSpPr>
          <p:nvPr>
            <p:ph idx="1"/>
          </p:nvPr>
        </p:nvSpPr>
        <p:spPr>
          <a:xfrm>
            <a:off x="683568" y="2060848"/>
            <a:ext cx="7704856" cy="3528392"/>
          </a:xfrm>
        </p:spPr>
        <p:txBody>
          <a:bodyPr>
            <a:noAutofit/>
          </a:bodyPr>
          <a:lstStyle/>
          <a:p>
            <a:pPr>
              <a:defRPr/>
            </a:pPr>
            <a:r>
              <a:rPr lang="ar-SA" b="1" dirty="0" smtClean="0">
                <a:cs typeface="+mj-cs"/>
              </a:rPr>
              <a:t>مواجهة </a:t>
            </a:r>
            <a:r>
              <a:rPr lang="ar-SA" b="1" dirty="0">
                <a:cs typeface="+mj-cs"/>
              </a:rPr>
              <a:t>التحديات الإدارية والاقتصادية التي تتعرض لها المؤسسة.</a:t>
            </a:r>
            <a:endParaRPr lang="en-US" b="1" dirty="0">
              <a:cs typeface="+mj-cs"/>
            </a:endParaRPr>
          </a:p>
          <a:p>
            <a:pPr>
              <a:defRPr/>
            </a:pPr>
            <a:r>
              <a:rPr lang="ar-SA" b="1" dirty="0">
                <a:cs typeface="+mj-cs"/>
              </a:rPr>
              <a:t>إحداث نقلة نوعية في أداء المؤسسات والمنظمات على اختلاف توجهاتها.</a:t>
            </a:r>
            <a:endParaRPr lang="en-US" b="1" dirty="0">
              <a:cs typeface="+mj-cs"/>
            </a:endParaRPr>
          </a:p>
          <a:p>
            <a:pPr>
              <a:defRPr/>
            </a:pPr>
            <a:r>
              <a:rPr lang="ar-SA" b="1" dirty="0">
                <a:cs typeface="+mj-cs"/>
              </a:rPr>
              <a:t>إعادة هيكلة العمليات الإدارية والمالية داخل المؤسسة.</a:t>
            </a:r>
            <a:endParaRPr lang="en-US" b="1" dirty="0">
              <a:cs typeface="+mj-cs"/>
            </a:endParaRPr>
          </a:p>
          <a:p>
            <a:pPr>
              <a:defRPr/>
            </a:pPr>
            <a:endParaRPr lang="ar-SA" sz="3600" b="1" dirty="0">
              <a:cs typeface="+mj-cs"/>
            </a:endParaRP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40</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41</a:t>
            </a:fld>
            <a:endParaRPr lang="ar-SA"/>
          </a:p>
        </p:txBody>
      </p:sp>
      <p:sp>
        <p:nvSpPr>
          <p:cNvPr id="3" name="Rectangle 2"/>
          <p:cNvSpPr/>
          <p:nvPr/>
        </p:nvSpPr>
        <p:spPr>
          <a:xfrm>
            <a:off x="395536" y="476672"/>
            <a:ext cx="8280920" cy="5078313"/>
          </a:xfrm>
          <a:prstGeom prst="rect">
            <a:avLst/>
          </a:prstGeom>
        </p:spPr>
        <p:txBody>
          <a:bodyPr wrap="square">
            <a:spAutoFit/>
          </a:bodyPr>
          <a:lstStyle/>
          <a:p>
            <a:pPr>
              <a:defRPr/>
            </a:pPr>
            <a:r>
              <a:rPr lang="ar-EG" sz="3600" b="1" dirty="0" smtClean="0">
                <a:cs typeface="+mj-cs"/>
              </a:rPr>
              <a:t>- </a:t>
            </a:r>
            <a:r>
              <a:rPr lang="ar-SA" sz="3600" b="1" dirty="0" smtClean="0">
                <a:cs typeface="+mj-cs"/>
              </a:rPr>
              <a:t>العمل بأسلوب الإدارة اللامركزية، والابتعاد عن أساليب الإدارة البيروقراطية.</a:t>
            </a:r>
            <a:endParaRPr lang="en-US" sz="3600" b="1" dirty="0" smtClean="0">
              <a:cs typeface="+mj-cs"/>
            </a:endParaRPr>
          </a:p>
          <a:p>
            <a:pPr>
              <a:defRPr/>
            </a:pPr>
            <a:r>
              <a:rPr lang="ar-EG" sz="3600" b="1" dirty="0" smtClean="0">
                <a:cs typeface="+mj-cs"/>
              </a:rPr>
              <a:t>- </a:t>
            </a:r>
            <a:r>
              <a:rPr lang="ar-SA" sz="3600" b="1" dirty="0" smtClean="0">
                <a:cs typeface="+mj-cs"/>
              </a:rPr>
              <a:t>تبني الأفكار والتجار ب الإبداعية، والاستفادة منها للارتقاء بمستوى أداء العاملين بالمؤسسة، والإسهام في تحقيق أهدافها.</a:t>
            </a:r>
            <a:endParaRPr lang="en-US" sz="3600" b="1" dirty="0" smtClean="0">
              <a:cs typeface="+mj-cs"/>
            </a:endParaRPr>
          </a:p>
          <a:p>
            <a:pPr>
              <a:defRPr/>
            </a:pPr>
            <a:r>
              <a:rPr lang="ar-EG" sz="3600" b="1" dirty="0" smtClean="0">
                <a:cs typeface="+mj-cs"/>
              </a:rPr>
              <a:t>- </a:t>
            </a:r>
            <a:r>
              <a:rPr lang="ar-SA" sz="3600" b="1" dirty="0" smtClean="0">
                <a:cs typeface="+mj-cs"/>
              </a:rPr>
              <a:t>زيادة  الانتاجيه،وتخفيض الوقت و التكلفة.</a:t>
            </a:r>
            <a:endParaRPr lang="en-US" sz="3600" b="1" dirty="0" smtClean="0">
              <a:cs typeface="+mj-cs"/>
            </a:endParaRPr>
          </a:p>
          <a:p>
            <a:pPr>
              <a:defRPr/>
            </a:pPr>
            <a:r>
              <a:rPr lang="ar-SA" sz="3600" b="1" dirty="0" smtClean="0">
                <a:cs typeface="+mj-cs"/>
              </a:rPr>
              <a:t>تحقيق أقصى درجات الفاعلية والكفاءة.</a:t>
            </a:r>
            <a:endParaRPr lang="en-US" sz="3600" b="1" dirty="0" smtClean="0">
              <a:cs typeface="+mj-cs"/>
            </a:endParaRPr>
          </a:p>
          <a:p>
            <a:pPr>
              <a:defRPr/>
            </a:pPr>
            <a:r>
              <a:rPr lang="ar-EG" sz="3600" b="1" dirty="0" smtClean="0">
                <a:cs typeface="+mj-cs"/>
              </a:rPr>
              <a:t>- </a:t>
            </a:r>
            <a:r>
              <a:rPr lang="ar-SA" sz="3600" b="1" dirty="0" smtClean="0">
                <a:cs typeface="+mj-cs"/>
              </a:rPr>
              <a:t>التخلص من الأساليب والطرق التقليدية القائمة في الإدارة.</a:t>
            </a:r>
            <a:endParaRPr lang="en-US" sz="3600" b="1" dirty="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42</a:t>
            </a:fld>
            <a:endParaRPr lang="ar-SA"/>
          </a:p>
        </p:txBody>
      </p:sp>
      <p:sp>
        <p:nvSpPr>
          <p:cNvPr id="3" name="Rectangle 2"/>
          <p:cNvSpPr/>
          <p:nvPr/>
        </p:nvSpPr>
        <p:spPr>
          <a:xfrm>
            <a:off x="179512" y="1484784"/>
            <a:ext cx="8712968" cy="3416320"/>
          </a:xfrm>
          <a:prstGeom prst="rect">
            <a:avLst/>
          </a:prstGeom>
        </p:spPr>
        <p:txBody>
          <a:bodyPr wrap="square">
            <a:spAutoFit/>
          </a:bodyPr>
          <a:lstStyle/>
          <a:p>
            <a:pPr lvl="0" algn="ctr" rtl="0" eaLnBrk="0" fontAlgn="base" hangingPunct="0">
              <a:spcBef>
                <a:spcPct val="0"/>
              </a:spcBef>
              <a:spcAft>
                <a:spcPct val="0"/>
              </a:spcAft>
            </a:pPr>
            <a:r>
              <a:rPr lang="ar-EG" sz="7200" b="1" dirty="0" smtClean="0">
                <a:latin typeface="Times New Roman" pitchFamily="18" charset="0"/>
                <a:ea typeface="Calibri" pitchFamily="34" charset="0"/>
                <a:cs typeface="+mj-cs"/>
              </a:rPr>
              <a:t>المهارات الإدارية الإبداعية</a:t>
            </a:r>
            <a:endParaRPr lang="en-US" sz="7200" dirty="0" smtClean="0">
              <a:latin typeface="Arial" pitchFamily="34" charset="0"/>
              <a:cs typeface="+mj-cs"/>
            </a:endParaRPr>
          </a:p>
          <a:p>
            <a:pPr lvl="0" algn="ctr" rtl="0" eaLnBrk="0" fontAlgn="base" hangingPunct="0">
              <a:spcBef>
                <a:spcPct val="0"/>
              </a:spcBef>
              <a:spcAft>
                <a:spcPct val="0"/>
              </a:spcAft>
            </a:pPr>
            <a:r>
              <a:rPr lang="en-US" sz="7200" b="1" dirty="0" smtClean="0">
                <a:latin typeface="Times New Roman" pitchFamily="18" charset="0"/>
                <a:ea typeface="Calibri" pitchFamily="34" charset="0"/>
                <a:cs typeface="+mj-cs"/>
              </a:rPr>
              <a:t> </a:t>
            </a:r>
            <a:r>
              <a:rPr lang="ar-EG" sz="7200" b="1" dirty="0" smtClean="0">
                <a:latin typeface="Times New Roman" pitchFamily="18" charset="0"/>
                <a:ea typeface="Calibri" pitchFamily="34" charset="0"/>
                <a:cs typeface="+mj-cs"/>
              </a:rPr>
              <a:t> في سيرة الرسول</a:t>
            </a:r>
          </a:p>
          <a:p>
            <a:pPr lvl="0" algn="ctr" rtl="0" eaLnBrk="0" fontAlgn="base" hangingPunct="0">
              <a:spcBef>
                <a:spcPct val="0"/>
              </a:spcBef>
              <a:spcAft>
                <a:spcPct val="0"/>
              </a:spcAft>
            </a:pPr>
            <a:r>
              <a:rPr lang="ar-EG" sz="7200" b="1" dirty="0" smtClean="0">
                <a:latin typeface="Times New Roman" pitchFamily="18" charset="0"/>
                <a:ea typeface="Calibri" pitchFamily="34" charset="0"/>
                <a:cs typeface="+mj-cs"/>
              </a:rPr>
              <a:t> صلي الله عليه وسلم</a:t>
            </a:r>
            <a:endParaRPr lang="ar-EG" sz="7200" dirty="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43</a:t>
            </a:fld>
            <a:endParaRPr lang="ar-SA"/>
          </a:p>
        </p:txBody>
      </p:sp>
      <p:sp>
        <p:nvSpPr>
          <p:cNvPr id="3" name="Rectangle 2"/>
          <p:cNvSpPr/>
          <p:nvPr/>
        </p:nvSpPr>
        <p:spPr>
          <a:xfrm>
            <a:off x="179512" y="476672"/>
            <a:ext cx="8712968" cy="4893647"/>
          </a:xfrm>
          <a:prstGeom prst="rect">
            <a:avLst/>
          </a:prstGeom>
        </p:spPr>
        <p:txBody>
          <a:bodyPr wrap="square">
            <a:spAutoFit/>
          </a:bodyPr>
          <a:lstStyle/>
          <a:p>
            <a:r>
              <a:rPr lang="ar-SA" b="1" dirty="0" smtClean="0"/>
              <a:t/>
            </a:r>
            <a:br>
              <a:rPr lang="ar-SA" b="1" dirty="0" smtClean="0"/>
            </a:br>
            <a:r>
              <a:rPr lang="ar-EG" sz="5400" b="1" dirty="0" smtClean="0"/>
              <a:t>إ</a:t>
            </a:r>
            <a:r>
              <a:rPr lang="ar-SA" sz="5400" b="1" dirty="0" smtClean="0"/>
              <a:t>ن</a:t>
            </a:r>
            <a:r>
              <a:rPr lang="ar-SA" sz="4800" b="1" dirty="0" smtClean="0"/>
              <a:t> منهج الرسول - صلى الله عليه وسلم</a:t>
            </a:r>
            <a:r>
              <a:rPr lang="ar-EG" sz="4800" b="1" dirty="0" smtClean="0"/>
              <a:t> </a:t>
            </a:r>
            <a:r>
              <a:rPr lang="ar-SA" sz="4800" b="1" dirty="0" smtClean="0"/>
              <a:t>- كان يقوم على كافة أركان ومقومات النمط </a:t>
            </a:r>
            <a:r>
              <a:rPr lang="ar-EG" sz="4800" b="1" dirty="0" smtClean="0"/>
              <a:t>الإداري الإبداعي </a:t>
            </a:r>
            <a:r>
              <a:rPr lang="ar-SA" sz="4800" b="1" dirty="0" smtClean="0"/>
              <a:t>الذي يدعِّم ويشجع الابتكار في أعلى درجاته</a:t>
            </a:r>
            <a:r>
              <a:rPr lang="ar-EG" sz="4800" b="1" dirty="0" smtClean="0"/>
              <a:t> </a:t>
            </a:r>
            <a:r>
              <a:rPr lang="ar-SA" sz="4800" b="1" dirty="0" smtClean="0"/>
              <a:t>، وذلك في كل مظاهر إدارته</a:t>
            </a:r>
            <a:r>
              <a:rPr lang="ar-EG" sz="4800" b="1" dirty="0" smtClean="0"/>
              <a:t> </a:t>
            </a:r>
            <a:r>
              <a:rPr lang="ar-SA" sz="4800" b="1" dirty="0" smtClean="0"/>
              <a:t>، صلى الله عليه وسلم.</a:t>
            </a:r>
            <a:br>
              <a:rPr lang="ar-SA" sz="4800" b="1" dirty="0" smtClean="0"/>
            </a:br>
            <a:endParaRPr lang="ar-EG" sz="4800" b="1"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44</a:t>
            </a:fld>
            <a:endParaRPr lang="ar-SA"/>
          </a:p>
        </p:txBody>
      </p:sp>
      <p:sp>
        <p:nvSpPr>
          <p:cNvPr id="3" name="Rectangle 2"/>
          <p:cNvSpPr/>
          <p:nvPr/>
        </p:nvSpPr>
        <p:spPr>
          <a:xfrm>
            <a:off x="467544" y="692696"/>
            <a:ext cx="8496944" cy="3970318"/>
          </a:xfrm>
          <a:prstGeom prst="rect">
            <a:avLst/>
          </a:prstGeom>
        </p:spPr>
        <p:txBody>
          <a:bodyPr wrap="square">
            <a:spAutoFit/>
          </a:bodyPr>
          <a:lstStyle/>
          <a:p>
            <a:pPr algn="just"/>
            <a:r>
              <a:rPr lang="ar-SA" sz="3600" b="1" dirty="0" smtClean="0"/>
              <a:t>ولعل من بين أعظم جوانب شخصيته القيادية العبقرية الفذة أنه تمكن ببساطة ويسر من تفجير الطاقات الإبداعية والابتكارية لصحابته على اختلاف قدراتهم ومستوياتهم، وجعل كل صحابي منهم يُعمل عقله وفكره لخدمة الفكرة التي آمن بها، وذلك بأعلى درجات الكفاءة والفعالية الفردية والتنظيمية.</a:t>
            </a:r>
            <a:br>
              <a:rPr lang="ar-SA" sz="3600" b="1" dirty="0" smtClean="0"/>
            </a:br>
            <a:endParaRPr lang="ar-EG" sz="3600"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45</a:t>
            </a:fld>
            <a:endParaRPr lang="ar-SA"/>
          </a:p>
        </p:txBody>
      </p:sp>
      <p:sp>
        <p:nvSpPr>
          <p:cNvPr id="3" name="Rectangle 2"/>
          <p:cNvSpPr/>
          <p:nvPr/>
        </p:nvSpPr>
        <p:spPr>
          <a:xfrm>
            <a:off x="179512" y="620688"/>
            <a:ext cx="8712968" cy="4031873"/>
          </a:xfrm>
          <a:prstGeom prst="rect">
            <a:avLst/>
          </a:prstGeom>
        </p:spPr>
        <p:txBody>
          <a:bodyPr wrap="square">
            <a:spAutoFit/>
          </a:bodyPr>
          <a:lstStyle/>
          <a:p>
            <a:pPr algn="just"/>
            <a:r>
              <a:rPr lang="ar-SA" sz="3200" b="1" dirty="0" smtClean="0"/>
              <a:t>ولعل هذه واحدة من أعلى درجات النمط القيادي الابتكاري الذي ظهرت أماراته في مواقف عدة، أشهرها يوم بدر، ومبادرة الحباب بن المنذر باقتراح موضع لنزول الجيش الإسلامي غير ذلك الموضع الذي أمر به الرسول - صلى الله عليه وسلم- وهو الموقف الذي دلّ على مدى إحساسه بالمسئولية والمشاركة والمبادرة وإعمال فكره وعقله في جغرافية المكان وكأنه القائد الأعلى للجيش، وليس مجرد جندي عادي.</a:t>
            </a:r>
            <a:br>
              <a:rPr lang="ar-SA" sz="3200" b="1" dirty="0" smtClean="0"/>
            </a:br>
            <a:endParaRPr lang="ar-EG" sz="3200"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46</a:t>
            </a:fld>
            <a:endParaRPr lang="ar-SA"/>
          </a:p>
        </p:txBody>
      </p:sp>
      <p:sp>
        <p:nvSpPr>
          <p:cNvPr id="3" name="Rectangle 2"/>
          <p:cNvSpPr/>
          <p:nvPr/>
        </p:nvSpPr>
        <p:spPr>
          <a:xfrm>
            <a:off x="179512" y="764704"/>
            <a:ext cx="8712968" cy="5016758"/>
          </a:xfrm>
          <a:prstGeom prst="rect">
            <a:avLst/>
          </a:prstGeom>
        </p:spPr>
        <p:txBody>
          <a:bodyPr wrap="square">
            <a:spAutoFit/>
          </a:bodyPr>
          <a:lstStyle/>
          <a:p>
            <a:pPr algn="just"/>
            <a:r>
              <a:rPr lang="ar-SA" sz="3200" b="1" dirty="0" smtClean="0"/>
              <a:t>الحرب خدعة </a:t>
            </a:r>
            <a:r>
              <a:rPr lang="ar-EG" sz="3200" b="1" dirty="0" smtClean="0"/>
              <a:t>، </a:t>
            </a:r>
            <a:r>
              <a:rPr lang="ar-SA" sz="3200" b="1" dirty="0" smtClean="0"/>
              <a:t>كما قال</a:t>
            </a:r>
            <a:r>
              <a:rPr lang="ar-EG" sz="3200" b="1" dirty="0" smtClean="0"/>
              <a:t>ها </a:t>
            </a:r>
            <a:r>
              <a:rPr lang="ar-SA" sz="3200" b="1" dirty="0" smtClean="0"/>
              <a:t>صلى الله عليه وسلم</a:t>
            </a:r>
            <a:r>
              <a:rPr lang="ar-EG" sz="3200" b="1" dirty="0" smtClean="0"/>
              <a:t> في </a:t>
            </a:r>
            <a:r>
              <a:rPr lang="ar-SA" sz="3200" b="1" dirty="0" smtClean="0"/>
              <a:t>غزوة الأحزاب وهنا </a:t>
            </a:r>
            <a:r>
              <a:rPr lang="ar-EG" sz="3200" b="1" dirty="0" smtClean="0"/>
              <a:t>ن</a:t>
            </a:r>
            <a:r>
              <a:rPr lang="ar-SA" sz="3200" b="1" dirty="0" smtClean="0"/>
              <a:t>رى كيف أدار الرسول صلى الله عليه وسلم أمر</a:t>
            </a:r>
            <a:r>
              <a:rPr lang="ar-EG" sz="3200" b="1" dirty="0" smtClean="0"/>
              <a:t> هذه المعركة </a:t>
            </a:r>
            <a:r>
              <a:rPr lang="ar-SA" sz="3200" b="1" dirty="0" smtClean="0"/>
              <a:t>من </a:t>
            </a:r>
            <a:r>
              <a:rPr lang="ar-EG" sz="3200" b="1" dirty="0" smtClean="0"/>
              <a:t>الجانب</a:t>
            </a:r>
            <a:r>
              <a:rPr lang="ar-SA" sz="3200" b="1" dirty="0" smtClean="0"/>
              <a:t> الفكري والعقلي الإبداعي</a:t>
            </a:r>
            <a:r>
              <a:rPr lang="ar-EG" sz="3200" b="1" dirty="0" smtClean="0"/>
              <a:t> </a:t>
            </a:r>
            <a:r>
              <a:rPr lang="ar-SA" sz="3200" b="1" dirty="0" smtClean="0"/>
              <a:t>، حيث انطلق نعيم بن مسعود كما هو معروف في السيرة، ووضع خطة متقنة لإفساد العلاقة "التحالفية" بين اليهود والمشركين وزرع بذور الشك والفرقة بينهم بحيث ينقض عقدهم وحلفهم، ويفشل كيدهم وتدبيرهم ويرجع جمعهم دون إلحاق أي أذى بالمسلمين، وكل ذلك بدون استخدام سهم واحد أو إهدار دم، وإنما من خلال إعمال الفكر واستخدام العقل بأعلى درجات الفعالية والإبداع.</a:t>
            </a:r>
            <a:br>
              <a:rPr lang="ar-SA" sz="3200" b="1" dirty="0" smtClean="0"/>
            </a:br>
            <a:endParaRPr lang="ar-EG" sz="3200"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47</a:t>
            </a:fld>
            <a:endParaRPr lang="ar-SA"/>
          </a:p>
        </p:txBody>
      </p:sp>
      <p:sp>
        <p:nvSpPr>
          <p:cNvPr id="3" name="Rectangle 2"/>
          <p:cNvSpPr/>
          <p:nvPr/>
        </p:nvSpPr>
        <p:spPr>
          <a:xfrm>
            <a:off x="251520" y="260648"/>
            <a:ext cx="8712968" cy="5509200"/>
          </a:xfrm>
          <a:prstGeom prst="rect">
            <a:avLst/>
          </a:prstGeom>
        </p:spPr>
        <p:txBody>
          <a:bodyPr wrap="square">
            <a:spAutoFit/>
          </a:bodyPr>
          <a:lstStyle/>
          <a:p>
            <a:pPr algn="just"/>
            <a:r>
              <a:rPr lang="ar-SA" sz="4400" b="1" dirty="0" smtClean="0"/>
              <a:t>وكم كانت فكرة موفقة وصائبة قلبت الموازين، وحولت ضعف المسلمين قوة، وقوة المشركين ضعفا، وشكلت لهم مفاجأة إستراتيجية لم يحسبوا لها حسابًا، وقلبت خططهم وتدبيرهم رأسًا على عقب، ووضعتهم في موضع الدفاع بدلا من الهجوم، وأفقدتهم ميزة العدد والعدة التي كانوا يتمتعون بها.</a:t>
            </a:r>
            <a:br>
              <a:rPr lang="ar-SA" sz="4400" b="1" dirty="0" smtClean="0"/>
            </a:br>
            <a:endParaRPr lang="ar-EG" sz="4400"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48</a:t>
            </a:fld>
            <a:endParaRPr lang="ar-SA"/>
          </a:p>
        </p:txBody>
      </p:sp>
      <p:sp>
        <p:nvSpPr>
          <p:cNvPr id="3" name="Rectangle 2"/>
          <p:cNvSpPr/>
          <p:nvPr/>
        </p:nvSpPr>
        <p:spPr>
          <a:xfrm>
            <a:off x="323528" y="260648"/>
            <a:ext cx="8496944" cy="5632311"/>
          </a:xfrm>
          <a:prstGeom prst="rect">
            <a:avLst/>
          </a:prstGeom>
        </p:spPr>
        <p:txBody>
          <a:bodyPr wrap="square">
            <a:spAutoFit/>
          </a:bodyPr>
          <a:lstStyle/>
          <a:p>
            <a:pPr algn="just"/>
            <a:r>
              <a:rPr lang="ar-SA" sz="3600" b="1" dirty="0" smtClean="0"/>
              <a:t>وهنا </a:t>
            </a:r>
            <a:r>
              <a:rPr lang="ar-EG" sz="3600" b="1" dirty="0" smtClean="0"/>
              <a:t>نشاهد</a:t>
            </a:r>
            <a:r>
              <a:rPr lang="ar-SA" sz="3600" b="1" dirty="0" smtClean="0"/>
              <a:t> كيف أدار الرسول صلى الله عليه وسلم الأمر من جانبه الفكري والعقلي الإبداعي، حيث انطلق نعيم بن مسعود كما هو معروف في السيرة، ووضع خطة متقنة لإفساد العلاقة "التحالفية" بين اليهود والمشركين وزرع بذور الشك والفرقة بينهم بحيث ينقض عقدهم وحلفهم، ويفشل كيدهم وتدبيرهم ويرجع جمعهم دون إلحاق أي أذى بالمسلمين، وكل ذلك بدون استخدام سهم واحد أو إهدار دم، وإنما من خلال إعمال الفكر واستخدام العقل بأعلى درجات الفعالية والإبداع.</a:t>
            </a:r>
            <a:br>
              <a:rPr lang="ar-SA" sz="3600" b="1" dirty="0" smtClean="0"/>
            </a:br>
            <a:endParaRPr lang="ar-EG" sz="3600"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49</a:t>
            </a:fld>
            <a:endParaRPr lang="ar-SA"/>
          </a:p>
        </p:txBody>
      </p:sp>
      <p:sp>
        <p:nvSpPr>
          <p:cNvPr id="3" name="Rectangle 2"/>
          <p:cNvSpPr/>
          <p:nvPr/>
        </p:nvSpPr>
        <p:spPr>
          <a:xfrm>
            <a:off x="611560" y="764704"/>
            <a:ext cx="8208912" cy="5016758"/>
          </a:xfrm>
          <a:prstGeom prst="rect">
            <a:avLst/>
          </a:prstGeom>
        </p:spPr>
        <p:txBody>
          <a:bodyPr wrap="square">
            <a:spAutoFit/>
          </a:bodyPr>
          <a:lstStyle/>
          <a:p>
            <a:pPr lvl="0" algn="ctr" rtl="0" eaLnBrk="0" fontAlgn="base" hangingPunct="0">
              <a:spcBef>
                <a:spcPct val="0"/>
              </a:spcBef>
              <a:spcAft>
                <a:spcPct val="0"/>
              </a:spcAft>
            </a:pPr>
            <a:r>
              <a:rPr lang="ar-EG" sz="5400" b="1" dirty="0" smtClean="0">
                <a:latin typeface="Times New Roman" pitchFamily="18" charset="0"/>
                <a:ea typeface="Calibri" pitchFamily="34" charset="0"/>
                <a:cs typeface="+mj-cs"/>
              </a:rPr>
              <a:t>مداخل</a:t>
            </a:r>
            <a:r>
              <a:rPr lang="ar-EG" sz="8000" b="1" dirty="0" smtClean="0">
                <a:latin typeface="Times New Roman" pitchFamily="18" charset="0"/>
                <a:ea typeface="Calibri" pitchFamily="34" charset="0"/>
                <a:cs typeface="+mj-cs"/>
              </a:rPr>
              <a:t> </a:t>
            </a:r>
          </a:p>
          <a:p>
            <a:pPr lvl="0" algn="ctr" rtl="0" eaLnBrk="0" fontAlgn="base" hangingPunct="0">
              <a:spcBef>
                <a:spcPct val="0"/>
              </a:spcBef>
              <a:spcAft>
                <a:spcPct val="0"/>
              </a:spcAft>
            </a:pPr>
            <a:r>
              <a:rPr lang="en-US" sz="6000" b="1" dirty="0" smtClean="0">
                <a:latin typeface="Times New Roman" pitchFamily="18" charset="0"/>
                <a:ea typeface="Calibri" pitchFamily="34" charset="0"/>
                <a:cs typeface="+mj-cs"/>
              </a:rPr>
              <a:t> </a:t>
            </a:r>
            <a:r>
              <a:rPr lang="ar-EG" sz="6000" b="1" dirty="0" smtClean="0">
                <a:latin typeface="Times New Roman" pitchFamily="18" charset="0"/>
                <a:ea typeface="Calibri" pitchFamily="34" charset="0"/>
                <a:cs typeface="+mj-cs"/>
              </a:rPr>
              <a:t>تنمية الممارسات الإبداعية</a:t>
            </a:r>
            <a:endParaRPr lang="en-US" sz="6000" b="1" dirty="0" smtClean="0">
              <a:latin typeface="Arial" pitchFamily="34" charset="0"/>
              <a:cs typeface="+mj-cs"/>
            </a:endParaRPr>
          </a:p>
          <a:p>
            <a:pPr lvl="0" algn="ctr" rtl="0" eaLnBrk="0" fontAlgn="base" hangingPunct="0">
              <a:spcBef>
                <a:spcPct val="0"/>
              </a:spcBef>
              <a:spcAft>
                <a:spcPct val="0"/>
              </a:spcAft>
            </a:pPr>
            <a:r>
              <a:rPr lang="ar-EG" sz="6000" b="1" dirty="0" smtClean="0">
                <a:latin typeface="Times New Roman" pitchFamily="18" charset="0"/>
                <a:ea typeface="Calibri" pitchFamily="34" charset="0"/>
                <a:cs typeface="+mj-cs"/>
              </a:rPr>
              <a:t>الداعمة للإدارة بالمسؤولية</a:t>
            </a:r>
            <a:endParaRPr lang="en-US" sz="6000" b="1" dirty="0" smtClean="0">
              <a:latin typeface="Times New Roman" pitchFamily="18" charset="0"/>
              <a:ea typeface="Calibri" pitchFamily="34" charset="0"/>
              <a:cs typeface="+mj-cs"/>
            </a:endParaRPr>
          </a:p>
          <a:p>
            <a:pPr lvl="0" algn="ctr" rtl="0" eaLnBrk="0" fontAlgn="base" hangingPunct="0">
              <a:spcBef>
                <a:spcPct val="0"/>
              </a:spcBef>
              <a:spcAft>
                <a:spcPct val="0"/>
              </a:spcAft>
            </a:pPr>
            <a:r>
              <a:rPr lang="en-US" sz="6000" b="1" dirty="0" smtClean="0">
                <a:latin typeface="Times New Roman" pitchFamily="18" charset="0"/>
                <a:ea typeface="Calibri" pitchFamily="34" charset="0"/>
                <a:cs typeface="+mj-cs"/>
              </a:rPr>
              <a:t> </a:t>
            </a:r>
            <a:r>
              <a:rPr lang="ar-EG" sz="6000" b="1" dirty="0" smtClean="0">
                <a:latin typeface="Times New Roman" pitchFamily="18" charset="0"/>
                <a:ea typeface="Calibri" pitchFamily="34" charset="0"/>
                <a:cs typeface="+mj-cs"/>
              </a:rPr>
              <a:t> في مؤسسات التعليم الجامعية</a:t>
            </a:r>
          </a:p>
          <a:p>
            <a:pPr lvl="0" algn="ctr" rtl="0" eaLnBrk="0" fontAlgn="base" hangingPunct="0">
              <a:spcBef>
                <a:spcPct val="0"/>
              </a:spcBef>
              <a:spcAft>
                <a:spcPct val="0"/>
              </a:spcAft>
            </a:pPr>
            <a:endParaRPr lang="en-US" sz="6000" b="1" dirty="0" smtClean="0">
              <a:latin typeface="Arial" pitchFamily="34" charset="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a:t>
            </a:fld>
            <a:endParaRPr lang="ar-SA"/>
          </a:p>
        </p:txBody>
      </p:sp>
      <p:pic>
        <p:nvPicPr>
          <p:cNvPr id="2050" name="Picture 1"/>
          <p:cNvPicPr>
            <a:picLocks noChangeAspect="1" noChangeArrowheads="1"/>
          </p:cNvPicPr>
          <p:nvPr/>
        </p:nvPicPr>
        <p:blipFill>
          <a:blip r:embed="rId3" cstate="print"/>
          <a:srcRect/>
          <a:stretch>
            <a:fillRect/>
          </a:stretch>
        </p:blipFill>
        <p:spPr bwMode="white">
          <a:xfrm flipH="1">
            <a:off x="395536" y="188640"/>
            <a:ext cx="8352928" cy="6192687"/>
          </a:xfrm>
          <a:prstGeom prst="rect">
            <a:avLst/>
          </a:prstGeom>
          <a:solidFill>
            <a:srgbClr val="1F497D"/>
          </a:solidFill>
          <a:ln w="9525">
            <a:noFill/>
            <a:miter lim="800000"/>
            <a:headEnd/>
            <a:tailEnd/>
          </a:ln>
        </p:spPr>
      </p:pic>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251520" y="332656"/>
            <a:ext cx="8640960" cy="5822107"/>
          </a:xfrm>
        </p:spPr>
        <p:txBody>
          <a:bodyPr>
            <a:normAutofit/>
          </a:bodyPr>
          <a:lstStyle/>
          <a:p>
            <a:pPr marL="0" indent="0" eaLnBrk="1" hangingPunct="1">
              <a:spcBef>
                <a:spcPts val="0"/>
              </a:spcBef>
              <a:buNone/>
              <a:defRPr/>
            </a:pPr>
            <a:r>
              <a:rPr lang="ar-EG" sz="4000" b="1" dirty="0" smtClean="0">
                <a:cs typeface="+mj-cs"/>
              </a:rPr>
              <a:t>من أجل أن</a:t>
            </a:r>
            <a:r>
              <a:rPr lang="ar-SA" sz="4000" b="1" dirty="0" smtClean="0">
                <a:cs typeface="+mj-cs"/>
              </a:rPr>
              <a:t> يوصف الإنتاج [ العمل، الأداء، الإدارة...]  بالإبداع</a:t>
            </a:r>
            <a:r>
              <a:rPr lang="ar-EG" sz="4000" b="1" dirty="0" smtClean="0">
                <a:cs typeface="+mj-cs"/>
              </a:rPr>
              <a:t> ، </a:t>
            </a:r>
            <a:r>
              <a:rPr lang="ar-SA" sz="4000" b="1" dirty="0" smtClean="0">
                <a:cs typeface="+mj-cs"/>
              </a:rPr>
              <a:t>أي ظهور الإنتاج أو الأفكار إلى حيز الوجود الفعلي</a:t>
            </a:r>
            <a:r>
              <a:rPr lang="ar-EG" sz="4000" b="1" dirty="0" smtClean="0">
                <a:cs typeface="+mj-cs"/>
              </a:rPr>
              <a:t> </a:t>
            </a:r>
            <a:r>
              <a:rPr lang="ar-SA" sz="4000" b="1" dirty="0" smtClean="0">
                <a:cs typeface="+mj-cs"/>
              </a:rPr>
              <a:t>أمام الوعي الإنساني في لحظة معينة من الزمان لأول مرة</a:t>
            </a:r>
            <a:r>
              <a:rPr lang="ar-EG" sz="4000" b="1" dirty="0" smtClean="0">
                <a:cs typeface="+mj-cs"/>
              </a:rPr>
              <a:t> إلي جانب </a:t>
            </a:r>
            <a:r>
              <a:rPr lang="ar-SA" sz="4000" b="1" dirty="0" smtClean="0">
                <a:cs typeface="+mj-cs"/>
              </a:rPr>
              <a:t>التكوين أو الصنع</a:t>
            </a:r>
            <a:r>
              <a:rPr lang="ar-EG" sz="4000" b="1" dirty="0" smtClean="0">
                <a:cs typeface="+mj-cs"/>
              </a:rPr>
              <a:t> </a:t>
            </a:r>
            <a:r>
              <a:rPr lang="ar-SA" sz="4000" b="1" dirty="0" smtClean="0">
                <a:cs typeface="+mj-cs"/>
              </a:rPr>
              <a:t>، أي أن تتمثل الفكرة في وجود مادي جديد لشىء</a:t>
            </a:r>
            <a:r>
              <a:rPr lang="ar-EG" sz="4000" b="1" dirty="0" smtClean="0">
                <a:cs typeface="+mj-cs"/>
              </a:rPr>
              <a:t> ملموس ، يلزم </a:t>
            </a:r>
            <a:r>
              <a:rPr lang="ar-EG" sz="4000" b="1" dirty="0" smtClean="0">
                <a:latin typeface="Times New Roman" pitchFamily="18" charset="0"/>
                <a:ea typeface="Calibri" pitchFamily="34" charset="0"/>
                <a:cs typeface="Times New Roman" pitchFamily="18" charset="0"/>
              </a:rPr>
              <a:t>تنمية المهارات الإدارية الإبداعية في مؤسسات التعليم الجامعية في الجوانب التالية :</a:t>
            </a:r>
          </a:p>
        </p:txBody>
      </p:sp>
      <p:sp>
        <p:nvSpPr>
          <p:cNvPr id="5" name="Slide Number Placeholder 5"/>
          <p:cNvSpPr>
            <a:spLocks noGrp="1"/>
          </p:cNvSpPr>
          <p:nvPr>
            <p:ph type="sldNum" sz="quarter" idx="12"/>
          </p:nvPr>
        </p:nvSpPr>
        <p:spPr/>
        <p:txBody>
          <a:bodyPr>
            <a:normAutofit/>
          </a:bodyPr>
          <a:lstStyle/>
          <a:p>
            <a:pPr>
              <a:defRPr/>
            </a:pPr>
            <a:fld id="{5E9F9B0D-9534-44B7-A9D4-BE87BCEF5536}" type="slidenum">
              <a:rPr lang="ar-SA">
                <a:solidFill>
                  <a:schemeClr val="tx1"/>
                </a:solidFill>
              </a:rPr>
              <a:pPr>
                <a:defRPr/>
              </a:pPr>
              <a:t>50</a:t>
            </a:fld>
            <a:endParaRPr lang="en-US">
              <a:solidFill>
                <a:schemeClr val="tx1"/>
              </a:solidFill>
            </a:endParaRPr>
          </a:p>
        </p:txBody>
      </p:sp>
    </p:spTree>
  </p:cSld>
  <p:clrMapOvr>
    <a:masterClrMapping/>
  </p:clrMapOvr>
  <p:transition spd="slow">
    <p:dissolv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6083">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6083">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608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51</a:t>
            </a:fld>
            <a:endParaRPr lang="ar-SA"/>
          </a:p>
        </p:txBody>
      </p:sp>
      <p:sp>
        <p:nvSpPr>
          <p:cNvPr id="4" name="Rectangle 3"/>
          <p:cNvSpPr/>
          <p:nvPr/>
        </p:nvSpPr>
        <p:spPr>
          <a:xfrm>
            <a:off x="4221584" y="332657"/>
            <a:ext cx="2222624" cy="1015663"/>
          </a:xfrm>
          <a:prstGeom prst="rect">
            <a:avLst/>
          </a:prstGeom>
        </p:spPr>
        <p:txBody>
          <a:bodyPr wrap="square">
            <a:spAutoFit/>
          </a:bodyPr>
          <a:lstStyle/>
          <a:p>
            <a:pPr algn="ctr"/>
            <a:r>
              <a:rPr lang="ar-SA" sz="6000" b="1" dirty="0" smtClean="0"/>
              <a:t>الطلاقة</a:t>
            </a:r>
            <a:endParaRPr lang="ar-EG" sz="6000" dirty="0"/>
          </a:p>
        </p:txBody>
      </p:sp>
      <p:sp>
        <p:nvSpPr>
          <p:cNvPr id="1025" name="Rectangle 1"/>
          <p:cNvSpPr>
            <a:spLocks noChangeArrowheads="1"/>
          </p:cNvSpPr>
          <p:nvPr/>
        </p:nvSpPr>
        <p:spPr bwMode="auto">
          <a:xfrm>
            <a:off x="1043608" y="1243252"/>
            <a:ext cx="77768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36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مهارات التفكير المتعمق حول التأمل والفهم والتحليل</a:t>
            </a:r>
            <a:endParaRPr kumimoji="0" lang="en-US" sz="36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36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مهارات التفكير الشامل المتمركز حول تنظيم الموقف للوصول إلى أفكار جديدة</a:t>
            </a: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36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36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36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توفير أنشطة العمل التعاونى بين الأفراد فى المجال الذى يتعاملون فيه</a:t>
            </a:r>
            <a:r>
              <a:rPr kumimoji="0" lang="en-US" sz="36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r>
              <a:rPr kumimoji="0" lang="ar-EG" sz="3600" b="1" i="0" u="none" strike="noStrike" cap="none" normalizeH="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Traditional Arabic" pitchFamily="18" charset="-78"/>
                <a:ea typeface="Times New Roman" pitchFamily="18" charset="0"/>
                <a:cs typeface="+mj-cs"/>
              </a:rPr>
              <a:t>وضع أسس وآداب للمناقشة العامة الفاعلة والمفيدة</a:t>
            </a:r>
            <a:r>
              <a:rPr kumimoji="0" lang="en-US" sz="3600"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en-US" sz="3600"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360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52</a:t>
            </a:fld>
            <a:endParaRPr lang="ar-SA"/>
          </a:p>
        </p:txBody>
      </p:sp>
      <p:sp>
        <p:nvSpPr>
          <p:cNvPr id="3" name="Rectangle 2"/>
          <p:cNvSpPr/>
          <p:nvPr/>
        </p:nvSpPr>
        <p:spPr>
          <a:xfrm>
            <a:off x="2915817" y="548680"/>
            <a:ext cx="4680520" cy="1015663"/>
          </a:xfrm>
          <a:prstGeom prst="rect">
            <a:avLst/>
          </a:prstGeom>
        </p:spPr>
        <p:txBody>
          <a:bodyPr wrap="square">
            <a:spAutoFit/>
          </a:bodyPr>
          <a:lstStyle/>
          <a:p>
            <a:pPr algn="ctr"/>
            <a:r>
              <a:rPr lang="ar-SA" sz="6000" b="1" dirty="0" smtClean="0"/>
              <a:t>المرونة</a:t>
            </a:r>
            <a:endParaRPr lang="ar-EG" sz="6000" dirty="0"/>
          </a:p>
        </p:txBody>
      </p:sp>
      <p:sp>
        <p:nvSpPr>
          <p:cNvPr id="40961" name="Rectangle 1"/>
          <p:cNvSpPr>
            <a:spLocks noChangeArrowheads="1"/>
          </p:cNvSpPr>
          <p:nvPr/>
        </p:nvSpPr>
        <p:spPr bwMode="auto">
          <a:xfrm>
            <a:off x="395536" y="1774706"/>
            <a:ext cx="849694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توفير الأنشطة التربوية التى تعتمد على الحاسوب لتدريب الأفراد على مرونة التفكير</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توفير الأنشطة التربوية التى تتطلب إعمال الذهن فى الإنجاز التحصيلي</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توفير التدريبات المصورة واللفظية فى حل المشكلات التعليمية</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توظيف ما لديهم من معلومات </a:t>
            </a:r>
            <a:r>
              <a:rPr kumimoji="0" lang="en-US"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لتحقيق أهداف حياتية</a:t>
            </a:r>
            <a:endParaRPr kumimoji="0" lang="en-US" sz="32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53</a:t>
            </a:fld>
            <a:endParaRPr lang="ar-SA"/>
          </a:p>
        </p:txBody>
      </p:sp>
      <p:sp>
        <p:nvSpPr>
          <p:cNvPr id="3" name="Rectangle 2"/>
          <p:cNvSpPr/>
          <p:nvPr/>
        </p:nvSpPr>
        <p:spPr>
          <a:xfrm>
            <a:off x="4207157" y="188640"/>
            <a:ext cx="2453075" cy="1107996"/>
          </a:xfrm>
          <a:prstGeom prst="rect">
            <a:avLst/>
          </a:prstGeom>
        </p:spPr>
        <p:txBody>
          <a:bodyPr wrap="square">
            <a:spAutoFit/>
          </a:bodyPr>
          <a:lstStyle/>
          <a:p>
            <a:pPr algn="ctr"/>
            <a:r>
              <a:rPr lang="ar-SA" sz="6600" b="1" dirty="0" smtClean="0"/>
              <a:t>الأصالة</a:t>
            </a:r>
            <a:endParaRPr lang="ar-EG" sz="6600" dirty="0"/>
          </a:p>
        </p:txBody>
      </p:sp>
      <p:sp>
        <p:nvSpPr>
          <p:cNvPr id="41985" name="Rectangle 1"/>
          <p:cNvSpPr>
            <a:spLocks noChangeArrowheads="1"/>
          </p:cNvSpPr>
          <p:nvPr/>
        </p:nvSpPr>
        <p:spPr bwMode="auto">
          <a:xfrm>
            <a:off x="1115616" y="1346865"/>
            <a:ext cx="734481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ربط المعرفة الجديدة بالمعرفة القائمة لاستخلاص نتائج الدرس</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تحليل ما اكتسبوه من معرفة للوصول إلى نتائج جديدة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تنمية مهارات تنظيم المعرفة المختارة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تنمية مهارات التقويم الذاتى بين الأفراد</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en-US"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54</a:t>
            </a:fld>
            <a:endParaRPr lang="ar-SA"/>
          </a:p>
        </p:txBody>
      </p:sp>
      <p:sp>
        <p:nvSpPr>
          <p:cNvPr id="3" name="Rectangle 2"/>
          <p:cNvSpPr/>
          <p:nvPr/>
        </p:nvSpPr>
        <p:spPr>
          <a:xfrm>
            <a:off x="3707904" y="260648"/>
            <a:ext cx="3528392" cy="1015663"/>
          </a:xfrm>
          <a:prstGeom prst="rect">
            <a:avLst/>
          </a:prstGeom>
        </p:spPr>
        <p:txBody>
          <a:bodyPr wrap="square">
            <a:spAutoFit/>
          </a:bodyPr>
          <a:lstStyle/>
          <a:p>
            <a:pPr algn="ctr"/>
            <a:r>
              <a:rPr lang="ar-SA" sz="6000" b="1" dirty="0" smtClean="0"/>
              <a:t>الإتقان</a:t>
            </a:r>
            <a:endParaRPr lang="ar-EG" sz="6000" dirty="0"/>
          </a:p>
        </p:txBody>
      </p:sp>
      <p:sp>
        <p:nvSpPr>
          <p:cNvPr id="43009" name="Rectangle 1"/>
          <p:cNvSpPr>
            <a:spLocks noChangeArrowheads="1"/>
          </p:cNvSpPr>
          <p:nvPr/>
        </p:nvSpPr>
        <p:spPr bwMode="auto">
          <a:xfrm>
            <a:off x="611560" y="956923"/>
            <a:ext cx="806489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استخدام العادات الصالحة فى تنظيم الذات</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الدقة فى الأداء التعليمى من خلال تطوير الأنشطة الجامعية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تكوين اتجاهات إيجابية عن إتقان العمل لدى الأفراد</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endPar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تنمية عادات التنافس بين الأفراد أثناء إتمام التفاصيل</a:t>
            </a:r>
            <a:r>
              <a:rPr kumimoji="0" lang="en-US" sz="13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55</a:t>
            </a:fld>
            <a:endParaRPr lang="ar-SA"/>
          </a:p>
        </p:txBody>
      </p:sp>
      <p:sp>
        <p:nvSpPr>
          <p:cNvPr id="3" name="Rectangle 2"/>
          <p:cNvSpPr/>
          <p:nvPr/>
        </p:nvSpPr>
        <p:spPr>
          <a:xfrm>
            <a:off x="2987824" y="188641"/>
            <a:ext cx="4752528" cy="1015663"/>
          </a:xfrm>
          <a:prstGeom prst="rect">
            <a:avLst/>
          </a:prstGeom>
        </p:spPr>
        <p:txBody>
          <a:bodyPr wrap="square">
            <a:spAutoFit/>
          </a:bodyPr>
          <a:lstStyle/>
          <a:p>
            <a:pPr algn="ctr"/>
            <a:r>
              <a:rPr lang="ar-SA" sz="6000" b="1" dirty="0" smtClean="0"/>
              <a:t>البنية المعرفية</a:t>
            </a:r>
            <a:endParaRPr lang="ar-EG" sz="6000" dirty="0"/>
          </a:p>
        </p:txBody>
      </p:sp>
      <p:sp>
        <p:nvSpPr>
          <p:cNvPr id="44033" name="Rectangle 1"/>
          <p:cNvSpPr>
            <a:spLocks noChangeArrowheads="1"/>
          </p:cNvSpPr>
          <p:nvPr/>
        </p:nvSpPr>
        <p:spPr bwMode="auto">
          <a:xfrm>
            <a:off x="539552" y="1212151"/>
            <a:ext cx="81369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تزويد الأفراد بالأنشطة التعليمية التى تناسب قدراتهم المعرفية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العمليات المعرفية فى جوانب التذكر والتطبيق.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إتاحة الفرص للأفراد لكى يلعبوا أدوار العلماء الموهوبين فى التخصص</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العمليات المعرفية فى جوانب الإدراك والانتباه</a:t>
            </a:r>
            <a:r>
              <a:rPr kumimoji="0" lang="en-US" sz="4000" b="1" i="0" u="none" strike="noStrike" cap="none" normalizeH="0" baseline="0" dirty="0" smtClean="0">
                <a:ln>
                  <a:noFill/>
                </a:ln>
                <a:solidFill>
                  <a:schemeClr val="tx1"/>
                </a:solidFill>
                <a:effectLst/>
                <a:latin typeface="Arial" pitchFamily="34" charset="0"/>
                <a:cs typeface="+mj-cs"/>
              </a:rPr>
              <a:t> </a:t>
            </a: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56</a:t>
            </a:fld>
            <a:endParaRPr lang="ar-SA"/>
          </a:p>
        </p:txBody>
      </p:sp>
      <p:sp>
        <p:nvSpPr>
          <p:cNvPr id="3" name="Rectangle 2"/>
          <p:cNvSpPr/>
          <p:nvPr/>
        </p:nvSpPr>
        <p:spPr>
          <a:xfrm>
            <a:off x="1907704" y="260648"/>
            <a:ext cx="6120680" cy="1015663"/>
          </a:xfrm>
          <a:prstGeom prst="rect">
            <a:avLst/>
          </a:prstGeom>
        </p:spPr>
        <p:txBody>
          <a:bodyPr wrap="square">
            <a:spAutoFit/>
          </a:bodyPr>
          <a:lstStyle/>
          <a:p>
            <a:pPr algn="ctr"/>
            <a:r>
              <a:rPr lang="ar-SA" sz="6000" b="1" dirty="0" smtClean="0"/>
              <a:t>العوامل العقلية</a:t>
            </a:r>
            <a:endParaRPr lang="ar-EG" sz="6000" dirty="0"/>
          </a:p>
        </p:txBody>
      </p:sp>
      <p:sp>
        <p:nvSpPr>
          <p:cNvPr id="45057" name="Rectangle 1"/>
          <p:cNvSpPr>
            <a:spLocks noChangeArrowheads="1"/>
          </p:cNvSpPr>
          <p:nvPr/>
        </p:nvSpPr>
        <p:spPr bwMode="auto">
          <a:xfrm>
            <a:off x="611560" y="1266256"/>
            <a:ext cx="828092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إظهار العلاقات الموجودة بين الأسباب والنتائج</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تدريب الأفراد على تركيب الأفكار بطرائق مختلفة فى الدروس التعليمية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احترام الأفراد الذين يطرحون أفكاراً إبداعية جديدة لحل مشكلة معينة</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عرض أمثلة تاريخية ومناقشة أنواعها فى التخصص المعروض</a:t>
            </a:r>
            <a:r>
              <a:rPr kumimoji="0" lang="en-US" sz="13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a:t>
            </a:r>
            <a:r>
              <a:rPr kumimoji="0" lang="en-US" sz="1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57</a:t>
            </a:fld>
            <a:endParaRPr lang="ar-SA"/>
          </a:p>
        </p:txBody>
      </p:sp>
      <p:sp>
        <p:nvSpPr>
          <p:cNvPr id="3" name="Rectangle 2"/>
          <p:cNvSpPr/>
          <p:nvPr/>
        </p:nvSpPr>
        <p:spPr>
          <a:xfrm>
            <a:off x="251520" y="332656"/>
            <a:ext cx="8568952" cy="1015663"/>
          </a:xfrm>
          <a:prstGeom prst="rect">
            <a:avLst/>
          </a:prstGeom>
        </p:spPr>
        <p:txBody>
          <a:bodyPr wrap="square">
            <a:spAutoFit/>
          </a:bodyPr>
          <a:lstStyle/>
          <a:p>
            <a:pPr algn="ctr"/>
            <a:r>
              <a:rPr lang="ar-SA" sz="6000" b="1" dirty="0" smtClean="0"/>
              <a:t>السمات الشخصية</a:t>
            </a:r>
            <a:endParaRPr lang="ar-EG" sz="6000" dirty="0"/>
          </a:p>
        </p:txBody>
      </p:sp>
      <p:sp>
        <p:nvSpPr>
          <p:cNvPr id="46081" name="Rectangle 1"/>
          <p:cNvSpPr>
            <a:spLocks noChangeArrowheads="1"/>
          </p:cNvSpPr>
          <p:nvPr/>
        </p:nvSpPr>
        <p:spPr bwMode="auto">
          <a:xfrm>
            <a:off x="539552" y="1377863"/>
            <a:ext cx="828092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تنمية جوانب المغامرة لدى الأفراد</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اعتماد أساليب الحوار والإقناع مع احترام الرأى والرأى الآخر</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تنمية جوانب الانضباط الذاتى لدى الأفراد</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إتاحة فرص الواجبات المنزلية الحرة والكافية لإشعار الفرد باستقلاليته فى التعلم</a:t>
            </a:r>
            <a:r>
              <a:rPr kumimoji="0" lang="en-US" sz="13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a:t>
            </a:r>
            <a:r>
              <a:rPr kumimoji="0" lang="en-US" sz="1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58</a:t>
            </a:fld>
            <a:endParaRPr lang="ar-SA"/>
          </a:p>
        </p:txBody>
      </p:sp>
      <p:sp>
        <p:nvSpPr>
          <p:cNvPr id="3" name="Rectangle 2"/>
          <p:cNvSpPr/>
          <p:nvPr/>
        </p:nvSpPr>
        <p:spPr>
          <a:xfrm>
            <a:off x="539552" y="548680"/>
            <a:ext cx="8352928" cy="1015663"/>
          </a:xfrm>
          <a:prstGeom prst="rect">
            <a:avLst/>
          </a:prstGeom>
        </p:spPr>
        <p:txBody>
          <a:bodyPr wrap="square">
            <a:spAutoFit/>
          </a:bodyPr>
          <a:lstStyle/>
          <a:p>
            <a:pPr algn="ctr"/>
            <a:r>
              <a:rPr lang="ar-EG" sz="6000" b="1" dirty="0" smtClean="0"/>
              <a:t>ا</a:t>
            </a:r>
            <a:r>
              <a:rPr lang="ar-SA" sz="6000" b="1" dirty="0" smtClean="0"/>
              <a:t>لعوامل الدافعية</a:t>
            </a:r>
            <a:endParaRPr lang="ar-EG" sz="6000" dirty="0"/>
          </a:p>
        </p:txBody>
      </p:sp>
      <p:sp>
        <p:nvSpPr>
          <p:cNvPr id="47105" name="Rectangle 1"/>
          <p:cNvSpPr>
            <a:spLocks noChangeArrowheads="1"/>
          </p:cNvSpPr>
          <p:nvPr/>
        </p:nvSpPr>
        <p:spPr bwMode="auto">
          <a:xfrm>
            <a:off x="539552" y="1682771"/>
            <a:ext cx="792088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EG"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إ</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تاحة الفرص التعليمية المعتمدة على أسلوب حل المشكلات داخل الفصل</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إتاحة الفرص للأفراد لاكتشاف العلاقات بين عناصر الموضوع المعروض</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إتاحة الفرص لكى يرتقى الأفراد بمستوى تفكيرهم فى معرفة أخطائهم بأنفسهم</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raditional Arabic" pitchFamily="18" charset="-78"/>
                <a:ea typeface="Times New Roman" pitchFamily="18" charset="0"/>
                <a:cs typeface="+mj-cs"/>
              </a:rPr>
              <a:t>إتاحة الفرص لكى يستكشف الأفراد كل ما هو جديد فى الموضوع المعروض</a:t>
            </a:r>
            <a:r>
              <a:rPr kumimoji="0" lang="en-US" sz="13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a:t>
            </a:r>
            <a:r>
              <a:rPr kumimoji="0" lang="en-US" sz="1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59</a:t>
            </a:fld>
            <a:endParaRPr lang="ar-SA"/>
          </a:p>
        </p:txBody>
      </p:sp>
      <p:sp>
        <p:nvSpPr>
          <p:cNvPr id="3" name="Rectangle 2"/>
          <p:cNvSpPr/>
          <p:nvPr/>
        </p:nvSpPr>
        <p:spPr>
          <a:xfrm>
            <a:off x="395536" y="260648"/>
            <a:ext cx="8424936" cy="1015663"/>
          </a:xfrm>
          <a:prstGeom prst="rect">
            <a:avLst/>
          </a:prstGeom>
        </p:spPr>
        <p:txBody>
          <a:bodyPr wrap="square">
            <a:spAutoFit/>
          </a:bodyPr>
          <a:lstStyle/>
          <a:p>
            <a:pPr algn="ctr"/>
            <a:r>
              <a:rPr lang="ar-SA" sz="6000" b="1" dirty="0" smtClean="0"/>
              <a:t>العوامل البيئية</a:t>
            </a:r>
            <a:endParaRPr lang="ar-EG" sz="6000" dirty="0"/>
          </a:p>
        </p:txBody>
      </p:sp>
      <p:sp>
        <p:nvSpPr>
          <p:cNvPr id="48129" name="Rectangle 1"/>
          <p:cNvSpPr>
            <a:spLocks noChangeArrowheads="1"/>
          </p:cNvSpPr>
          <p:nvPr/>
        </p:nvSpPr>
        <p:spPr bwMode="auto">
          <a:xfrm>
            <a:off x="395536" y="1146241"/>
            <a:ext cx="84249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إتاحة الفرص للأفراد لإظهار معارفهم ومهاراتهم المكتسبة من بيئاتهم</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العمل على أن تكون بيئة الصف سمحة ومرنة ويسودها الاحترام المتبادل</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احترام حرية الفرد فى التفكير والتعبير عن هذا التفكير</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عدم التسرع فى إصدار الأحكام على الأفراد</a:t>
            </a: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en-US" sz="40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6</a:t>
            </a:fld>
            <a:endParaRPr lang="ar-SA"/>
          </a:p>
        </p:txBody>
      </p:sp>
      <p:pic>
        <p:nvPicPr>
          <p:cNvPr id="3074" name="Picture 3" descr="BS02064_"/>
          <p:cNvPicPr>
            <a:picLocks noChangeAspect="1" noChangeArrowheads="1"/>
          </p:cNvPicPr>
          <p:nvPr/>
        </p:nvPicPr>
        <p:blipFill>
          <a:blip r:embed="rId3" cstate="print"/>
          <a:srcRect/>
          <a:stretch>
            <a:fillRect/>
          </a:stretch>
        </p:blipFill>
        <p:spPr bwMode="auto">
          <a:xfrm>
            <a:off x="467544" y="764705"/>
            <a:ext cx="8496944" cy="4896544"/>
          </a:xfrm>
          <a:prstGeom prst="rect">
            <a:avLst/>
          </a:prstGeom>
          <a:noFill/>
          <a:ln w="9525">
            <a:noFill/>
            <a:miter lim="800000"/>
            <a:headEnd/>
            <a:tailEnd/>
          </a:ln>
        </p:spPr>
      </p:pic>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476672"/>
            <a:ext cx="8229600" cy="5649491"/>
          </a:xfrm>
        </p:spPr>
        <p:txBody>
          <a:bodyPr>
            <a:normAutofit/>
          </a:bodyPr>
          <a:lstStyle/>
          <a:p>
            <a:pPr algn="ctr">
              <a:lnSpc>
                <a:spcPct val="90000"/>
              </a:lnSpc>
              <a:buFontTx/>
              <a:buNone/>
            </a:pPr>
            <a:r>
              <a:rPr lang="ar-SA" sz="5400" b="1" dirty="0"/>
              <a:t>        </a:t>
            </a:r>
            <a:r>
              <a:rPr lang="ar-SA" sz="6000" b="1" dirty="0"/>
              <a:t>نماذج </a:t>
            </a:r>
            <a:r>
              <a:rPr lang="ar-EG" sz="6000" b="1" dirty="0" smtClean="0"/>
              <a:t>للإدارة بالمسؤولية من خلال ممارسات :</a:t>
            </a:r>
            <a:endParaRPr lang="ar-SA" sz="6000" b="1" dirty="0"/>
          </a:p>
          <a:p>
            <a:pPr algn="ctr">
              <a:lnSpc>
                <a:spcPct val="90000"/>
              </a:lnSpc>
              <a:buFontTx/>
              <a:buNone/>
            </a:pPr>
            <a:r>
              <a:rPr lang="ar-SA" sz="6600" b="1" dirty="0"/>
              <a:t>  القيادة بالحب</a:t>
            </a:r>
          </a:p>
          <a:p>
            <a:pPr algn="ctr">
              <a:lnSpc>
                <a:spcPct val="90000"/>
              </a:lnSpc>
              <a:buFontTx/>
              <a:buNone/>
            </a:pPr>
            <a:r>
              <a:rPr lang="ar-EG" sz="6600" b="1" dirty="0" smtClean="0"/>
              <a:t>  </a:t>
            </a:r>
            <a:r>
              <a:rPr lang="ar-SA" sz="6600" b="1" dirty="0" smtClean="0"/>
              <a:t>حب </a:t>
            </a:r>
            <a:r>
              <a:rPr lang="ar-SA" sz="6600" b="1" dirty="0"/>
              <a:t>القائد للعاملين</a:t>
            </a:r>
          </a:p>
          <a:p>
            <a:pPr algn="ctr">
              <a:lnSpc>
                <a:spcPct val="90000"/>
              </a:lnSpc>
              <a:buFontTx/>
              <a:buNone/>
            </a:pPr>
            <a:r>
              <a:rPr lang="ar-EG" sz="6600" b="1" dirty="0" smtClean="0"/>
              <a:t>  </a:t>
            </a:r>
            <a:r>
              <a:rPr lang="ar-SA" sz="6600" b="1" dirty="0" smtClean="0"/>
              <a:t>حب </a:t>
            </a:r>
            <a:r>
              <a:rPr lang="ar-SA" sz="6600" b="1" dirty="0"/>
              <a:t>العاملين للقائد</a:t>
            </a:r>
            <a:endParaRPr lang="en-US" sz="6600" b="1" dirty="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60</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48680"/>
            <a:ext cx="8229600" cy="665742"/>
          </a:xfrm>
        </p:spPr>
        <p:txBody>
          <a:bodyPr>
            <a:noAutofit/>
          </a:bodyPr>
          <a:lstStyle/>
          <a:p>
            <a:pPr algn="ctr"/>
            <a:r>
              <a:rPr lang="ar-SA" sz="6000" b="1" dirty="0" smtClean="0">
                <a:solidFill>
                  <a:schemeClr val="tx1"/>
                </a:solidFill>
              </a:rPr>
              <a:t>حب القائد للمرؤوسين</a:t>
            </a:r>
            <a:endParaRPr lang="en-US" sz="6000" b="1" dirty="0">
              <a:solidFill>
                <a:schemeClr val="tx1"/>
              </a:solidFill>
            </a:endParaRPr>
          </a:p>
        </p:txBody>
      </p:sp>
      <p:sp>
        <p:nvSpPr>
          <p:cNvPr id="4099" name="Rectangle 3"/>
          <p:cNvSpPr>
            <a:spLocks noGrp="1" noChangeArrowheads="1"/>
          </p:cNvSpPr>
          <p:nvPr>
            <p:ph idx="1"/>
          </p:nvPr>
        </p:nvSpPr>
        <p:spPr>
          <a:xfrm>
            <a:off x="457200" y="1628800"/>
            <a:ext cx="8229600" cy="4924400"/>
          </a:xfrm>
        </p:spPr>
        <p:txBody>
          <a:bodyPr>
            <a:normAutofit/>
          </a:bodyPr>
          <a:lstStyle/>
          <a:p>
            <a:pPr marL="0" lvl="2" indent="0" algn="just">
              <a:spcBef>
                <a:spcPts val="0"/>
              </a:spcBef>
              <a:buFontTx/>
              <a:buNone/>
            </a:pPr>
            <a:r>
              <a:rPr lang="ar-SA" sz="3600" dirty="0"/>
              <a:t> </a:t>
            </a:r>
            <a:r>
              <a:rPr lang="ar-SA" sz="3600" b="1" dirty="0"/>
              <a:t>روى أنس بن مالك رضي الله عنه أنه قال:( صعد رسول الله صلي الله عليه وسلم المنبر فحمد الله واثني عليه ثم قال:مالي أراكم تختلفون في أصحابي أما علمتم أن حب آل بيتي وحب أصحابي فرضه الله تعالى على أمتي إلى يوم ألقيامه ؟</a:t>
            </a:r>
            <a:endParaRPr lang="en-US" sz="3600" b="1" dirty="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61</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algn="ctr"/>
            <a:r>
              <a:rPr lang="ar-SA" sz="6000" b="1" dirty="0" smtClean="0">
                <a:solidFill>
                  <a:schemeClr val="tx1"/>
                </a:solidFill>
              </a:rPr>
              <a:t>تابع :حب القائد للمرؤوسين</a:t>
            </a:r>
            <a:endParaRPr lang="en-US" sz="6000" b="1" dirty="0"/>
          </a:p>
        </p:txBody>
      </p:sp>
      <p:sp>
        <p:nvSpPr>
          <p:cNvPr id="37891" name="Rectangle 3"/>
          <p:cNvSpPr>
            <a:spLocks noGrp="1" noChangeArrowheads="1"/>
          </p:cNvSpPr>
          <p:nvPr>
            <p:ph idx="1"/>
          </p:nvPr>
        </p:nvSpPr>
        <p:spPr/>
        <p:txBody>
          <a:bodyPr/>
          <a:lstStyle/>
          <a:p>
            <a:pPr marL="0" lvl="2" indent="0" algn="just">
              <a:spcBef>
                <a:spcPts val="0"/>
              </a:spcBef>
              <a:buFontTx/>
              <a:buNone/>
            </a:pPr>
            <a:r>
              <a:rPr lang="ar-SA" sz="4000" b="1" dirty="0"/>
              <a:t>ثم قال:أين أبو بكر؟ قال:ها أنا ذا </a:t>
            </a:r>
            <a:r>
              <a:rPr lang="ar-SA" sz="4000" b="1" dirty="0" smtClean="0"/>
              <a:t>يا رسول </a:t>
            </a:r>
            <a:r>
              <a:rPr lang="ar-SA" sz="4000" b="1" dirty="0"/>
              <a:t>الله قال: </a:t>
            </a:r>
            <a:r>
              <a:rPr lang="ar-SA" sz="4000" b="1" dirty="0" smtClean="0"/>
              <a:t>أدْن </a:t>
            </a:r>
            <a:r>
              <a:rPr lang="ar-SA" sz="4000" b="1" dirty="0"/>
              <a:t>مني. فضمه إلى صدره وقبل مابين عينيه, ورأينا دموع رسول الله صلى الله عليه وسلم تجري على خده.ثم أخذ بيده وقال بأعلى صوته: معاشر المسلمون, هذا أبو بكر الصديق, هذا شيخ المهاجرين والأنصار هذا صاحبي في الغار</a:t>
            </a:r>
            <a:endParaRPr lang="en-US" sz="4000" b="1" dirty="0"/>
          </a:p>
          <a:p>
            <a:endParaRPr lang="en-US" sz="2800" dirty="0">
              <a:solidFill>
                <a:schemeClr val="bg1"/>
              </a:solidFill>
            </a:endParaRP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62</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ar-SA" sz="5400" b="1" dirty="0" smtClean="0">
                <a:solidFill>
                  <a:schemeClr val="tx1"/>
                </a:solidFill>
              </a:rPr>
              <a:t>تابع :حب القائد للمرؤوسين</a:t>
            </a:r>
            <a:endParaRPr lang="en-US" dirty="0"/>
          </a:p>
        </p:txBody>
      </p:sp>
      <p:sp>
        <p:nvSpPr>
          <p:cNvPr id="15363" name="Rectangle 3"/>
          <p:cNvSpPr>
            <a:spLocks noGrp="1" noChangeArrowheads="1"/>
          </p:cNvSpPr>
          <p:nvPr>
            <p:ph idx="1"/>
          </p:nvPr>
        </p:nvSpPr>
        <p:spPr/>
        <p:txBody>
          <a:bodyPr/>
          <a:lstStyle/>
          <a:p>
            <a:pPr marL="0" lvl="2" indent="0" algn="just">
              <a:spcBef>
                <a:spcPts val="0"/>
              </a:spcBef>
              <a:buFontTx/>
              <a:buNone/>
            </a:pPr>
            <a:r>
              <a:rPr lang="ar-SA" sz="4400" dirty="0"/>
              <a:t> </a:t>
            </a:r>
            <a:r>
              <a:rPr lang="ar-SA" sz="4400" b="1" dirty="0"/>
              <a:t>.......ثم أدنى منه صلي الله عليه وسلم عثمان بن عفان وعلي بن أبي طالب وقال: هذا هو عثمان بن عفان هذا الذي أمرني الله أن اتخذه سندا وختنا على </a:t>
            </a:r>
            <a:r>
              <a:rPr lang="ar-SA" sz="4400" b="1" dirty="0" smtClean="0"/>
              <a:t>إبنت</a:t>
            </a:r>
            <a:r>
              <a:rPr lang="ar-EG" sz="4400" b="1" dirty="0" smtClean="0"/>
              <a:t>ي</a:t>
            </a:r>
            <a:r>
              <a:rPr lang="ar-SA" sz="4400" b="1" dirty="0" smtClean="0"/>
              <a:t>....</a:t>
            </a:r>
            <a:r>
              <a:rPr lang="ar-SA" sz="4400" b="1" dirty="0"/>
              <a:t>هذا هو علي بن أبي طالب</a:t>
            </a:r>
            <a:r>
              <a:rPr lang="ar-SA" sz="4400" b="1" dirty="0" smtClean="0"/>
              <a:t>.</a:t>
            </a:r>
            <a:r>
              <a:rPr lang="ar-EG" sz="4400" b="1" dirty="0" smtClean="0"/>
              <a:t> </a:t>
            </a:r>
            <a:r>
              <a:rPr lang="ar-SA" sz="4400" b="1" dirty="0" smtClean="0"/>
              <a:t>هذا </a:t>
            </a:r>
            <a:r>
              <a:rPr lang="ar-SA" sz="4400" b="1" dirty="0"/>
              <a:t>أخي وابن عمي وختني)</a:t>
            </a:r>
            <a:endParaRPr lang="en-US" sz="4400" b="1" dirty="0"/>
          </a:p>
          <a:p>
            <a:endParaRPr lang="en-US" sz="4400" dirty="0">
              <a:solidFill>
                <a:schemeClr val="bg1"/>
              </a:solidFill>
            </a:endParaRP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63</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ar-SA" sz="6000" b="1" dirty="0" smtClean="0">
                <a:solidFill>
                  <a:schemeClr val="tx1"/>
                </a:solidFill>
              </a:rPr>
              <a:t>حُب المرؤوسين للقائد</a:t>
            </a:r>
            <a:endParaRPr lang="en-US" sz="6000" b="1" dirty="0">
              <a:solidFill>
                <a:schemeClr val="tx1"/>
              </a:solidFill>
            </a:endParaRPr>
          </a:p>
        </p:txBody>
      </p:sp>
      <p:sp>
        <p:nvSpPr>
          <p:cNvPr id="10243" name="Rectangle 3"/>
          <p:cNvSpPr>
            <a:spLocks noGrp="1" noChangeArrowheads="1"/>
          </p:cNvSpPr>
          <p:nvPr>
            <p:ph idx="1"/>
          </p:nvPr>
        </p:nvSpPr>
        <p:spPr/>
        <p:txBody>
          <a:bodyPr/>
          <a:lstStyle/>
          <a:p>
            <a:pPr algn="just">
              <a:lnSpc>
                <a:spcPct val="90000"/>
              </a:lnSpc>
              <a:buFontTx/>
              <a:buNone/>
            </a:pPr>
            <a:r>
              <a:rPr lang="ar-SA" sz="4400" dirty="0"/>
              <a:t>  </a:t>
            </a:r>
            <a:r>
              <a:rPr lang="ar-SA" sz="4400" b="1" dirty="0"/>
              <a:t>في غزوة بدر كان النبي صلى الله عليه وسلم يعدَل صفوف أصحابه وفي يده قدح يعدل </a:t>
            </a:r>
            <a:r>
              <a:rPr lang="ar-SA" sz="4400" b="1" dirty="0" err="1"/>
              <a:t>به</a:t>
            </a:r>
            <a:r>
              <a:rPr lang="ar-SA" sz="4400" b="1" dirty="0"/>
              <a:t> القوم، فمر بسواد بن </a:t>
            </a:r>
            <a:r>
              <a:rPr lang="ar-SA" sz="4400" b="1" dirty="0" err="1"/>
              <a:t>غزية</a:t>
            </a:r>
            <a:r>
              <a:rPr lang="ar-SA" sz="4400" b="1" dirty="0"/>
              <a:t> حليف بني عدي بن النجار، وهو </a:t>
            </a:r>
            <a:r>
              <a:rPr lang="ar-SA" sz="4400" b="1" dirty="0" err="1"/>
              <a:t>مستتل</a:t>
            </a:r>
            <a:r>
              <a:rPr lang="ar-SA" sz="4400" b="1" dirty="0"/>
              <a:t> – متقدم- من الصف، فطعن في بطنه بالقدح وقال: استو يا سواد، فقال: أوجعتني يا رسول الله وقد بعثك الله بالحق والعدل، قال: </a:t>
            </a:r>
            <a:r>
              <a:rPr lang="ar-SA" sz="4400" b="1" dirty="0" err="1"/>
              <a:t>فأقدني</a:t>
            </a:r>
            <a:endParaRPr lang="ar-SA" sz="4400" b="1" dirty="0"/>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64</a:t>
            </a:fld>
            <a:endParaRPr lang="ar-SA"/>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a:r>
              <a:rPr lang="ar-SA" sz="6000" b="1" dirty="0" smtClean="0">
                <a:solidFill>
                  <a:schemeClr val="tx1"/>
                </a:solidFill>
              </a:rPr>
              <a:t>تابع :</a:t>
            </a:r>
            <a:r>
              <a:rPr lang="ar-SA" sz="5400" b="1" dirty="0" smtClean="0">
                <a:solidFill>
                  <a:schemeClr val="tx1"/>
                </a:solidFill>
              </a:rPr>
              <a:t>حُب المرؤوسين للقائد</a:t>
            </a:r>
            <a:endParaRPr lang="en-US" dirty="0"/>
          </a:p>
        </p:txBody>
      </p:sp>
      <p:sp>
        <p:nvSpPr>
          <p:cNvPr id="12291" name="Rectangle 3"/>
          <p:cNvSpPr>
            <a:spLocks noGrp="1" noChangeArrowheads="1"/>
          </p:cNvSpPr>
          <p:nvPr>
            <p:ph idx="1"/>
          </p:nvPr>
        </p:nvSpPr>
        <p:spPr/>
        <p:txBody>
          <a:bodyPr>
            <a:normAutofit/>
          </a:bodyPr>
          <a:lstStyle/>
          <a:p>
            <a:pPr marL="0" indent="0" algn="just">
              <a:lnSpc>
                <a:spcPct val="110000"/>
              </a:lnSpc>
              <a:spcBef>
                <a:spcPts val="0"/>
              </a:spcBef>
              <a:buFontTx/>
              <a:buNone/>
            </a:pPr>
            <a:r>
              <a:rPr lang="ar-SA" sz="4400" b="1" dirty="0" smtClean="0"/>
              <a:t>فكشف </a:t>
            </a:r>
            <a:r>
              <a:rPr lang="ar-SA" sz="4400" b="1" dirty="0"/>
              <a:t>رسول الله صلى الله عليه وسلم عن بطنه، وقال: استقد، قال: فاعتنقه فقبَّل بطنه، فقال: ما حملك على هذا يا سواد؟ قال: يا رسول الله حضر ما ترى فأردت أن يكون آخر العهد بك أن يمسَّ جلدي جلدك. فدعا له رسول الله صلى الله عيه وسلم </a:t>
            </a:r>
            <a:r>
              <a:rPr lang="ar-SA" sz="4400" b="1" dirty="0" smtClean="0"/>
              <a:t>بخير</a:t>
            </a:r>
            <a:r>
              <a:rPr lang="ar-EG" sz="4400" b="1" dirty="0" smtClean="0"/>
              <a:t>.</a:t>
            </a:r>
            <a:r>
              <a:rPr lang="ar-SA" sz="4400" dirty="0" smtClean="0">
                <a:solidFill>
                  <a:schemeClr val="bg1"/>
                </a:solidFill>
              </a:rPr>
              <a:t>.</a:t>
            </a:r>
            <a:endParaRPr lang="ar-SA" sz="4400" dirty="0">
              <a:solidFill>
                <a:schemeClr val="bg1"/>
              </a:solidFill>
            </a:endParaRPr>
          </a:p>
          <a:p>
            <a:endParaRPr lang="en-US" sz="4400" dirty="0">
              <a:solidFill>
                <a:schemeClr val="bg1"/>
              </a:solidFill>
            </a:endParaRPr>
          </a:p>
        </p:txBody>
      </p:sp>
      <p:sp>
        <p:nvSpPr>
          <p:cNvPr id="4" name="Slide Number Placeholder 3"/>
          <p:cNvSpPr>
            <a:spLocks noGrp="1"/>
          </p:cNvSpPr>
          <p:nvPr>
            <p:ph type="sldNum" sz="quarter" idx="12"/>
          </p:nvPr>
        </p:nvSpPr>
        <p:spPr/>
        <p:txBody>
          <a:bodyPr>
            <a:normAutofit/>
          </a:bodyPr>
          <a:lstStyle/>
          <a:p>
            <a:fld id="{A9A623BE-C0BC-4BD4-BC20-5B4EE9CC126B}" type="slidenum">
              <a:rPr lang="ar-SA" smtClean="0"/>
              <a:pPr/>
              <a:t>65</a:t>
            </a:fld>
            <a:endParaRPr lang="ar-SA" dirty="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66</a:t>
            </a:fld>
            <a:endParaRPr lang="ar-SA"/>
          </a:p>
        </p:txBody>
      </p:sp>
      <p:sp>
        <p:nvSpPr>
          <p:cNvPr id="3" name="Rectangle 2"/>
          <p:cNvSpPr/>
          <p:nvPr/>
        </p:nvSpPr>
        <p:spPr>
          <a:xfrm>
            <a:off x="179512" y="188640"/>
            <a:ext cx="8712968" cy="4524315"/>
          </a:xfrm>
          <a:prstGeom prst="rect">
            <a:avLst/>
          </a:prstGeom>
        </p:spPr>
        <p:txBody>
          <a:bodyPr wrap="square">
            <a:spAutoFit/>
          </a:bodyPr>
          <a:lstStyle/>
          <a:p>
            <a:pPr algn="ctr">
              <a:defRPr/>
            </a:pPr>
            <a:r>
              <a:rPr lang="ar-EG" sz="4800" dirty="0" smtClean="0">
                <a:effectLst>
                  <a:outerShdw blurRad="38100" dist="38100" dir="2700000" algn="tl">
                    <a:srgbClr val="000000"/>
                  </a:outerShdw>
                </a:effectLst>
                <a:latin typeface="PT Bold Heading" pitchFamily="2" charset="-78"/>
                <a:cs typeface="+mj-cs"/>
              </a:rPr>
              <a:t>الخلاصة</a:t>
            </a:r>
          </a:p>
          <a:p>
            <a:pPr algn="just">
              <a:defRPr/>
            </a:pPr>
            <a:r>
              <a:rPr lang="ar-SA" sz="4800" dirty="0" smtClean="0">
                <a:effectLst>
                  <a:outerShdw blurRad="38100" dist="38100" dir="2700000" algn="tl">
                    <a:srgbClr val="000000"/>
                  </a:outerShdw>
                </a:effectLst>
                <a:latin typeface="PT Bold Heading" pitchFamily="2" charset="-78"/>
                <a:cs typeface="+mj-cs"/>
              </a:rPr>
              <a:t>القائد الإداري المبدع[ الملهم]</a:t>
            </a:r>
            <a:r>
              <a:rPr lang="ar-EG" sz="4800" dirty="0" smtClean="0">
                <a:effectLst>
                  <a:outerShdw blurRad="38100" dist="38100" dir="2700000" algn="tl">
                    <a:srgbClr val="000000"/>
                  </a:outerShdw>
                </a:effectLst>
                <a:latin typeface="PT Bold Heading" pitchFamily="2" charset="-78"/>
                <a:cs typeface="+mj-cs"/>
              </a:rPr>
              <a:t> </a:t>
            </a:r>
            <a:r>
              <a:rPr lang="ar-SA" sz="4800" dirty="0" smtClean="0">
                <a:effectLst>
                  <a:outerShdw blurRad="38100" dist="38100" dir="2700000" algn="tl">
                    <a:srgbClr val="000000"/>
                  </a:outerShdw>
                </a:effectLst>
                <a:latin typeface="PT Bold Heading" pitchFamily="2" charset="-78"/>
                <a:cs typeface="+mj-cs"/>
              </a:rPr>
              <a:t>هو </a:t>
            </a:r>
            <a:r>
              <a:rPr lang="ar-EG" sz="4800" dirty="0" smtClean="0">
                <a:effectLst>
                  <a:outerShdw blurRad="38100" dist="38100" dir="2700000" algn="tl">
                    <a:srgbClr val="000000"/>
                  </a:outerShdw>
                </a:effectLst>
                <a:latin typeface="PT Bold Heading" pitchFamily="2" charset="-78"/>
                <a:cs typeface="+mj-cs"/>
              </a:rPr>
              <a:t>ا</a:t>
            </a:r>
            <a:r>
              <a:rPr lang="ar-SA" sz="4800" dirty="0" smtClean="0">
                <a:effectLst>
                  <a:outerShdw blurRad="38100" dist="38100" dir="2700000" algn="tl">
                    <a:srgbClr val="000000"/>
                  </a:outerShdw>
                </a:effectLst>
                <a:latin typeface="PT Bold Heading" pitchFamily="2" charset="-78"/>
                <a:cs typeface="+mj-cs"/>
              </a:rPr>
              <a:t>لذي يستطيع اكتشاف نقاط الضعف في </a:t>
            </a:r>
            <a:r>
              <a:rPr lang="ar-EG" sz="4800" dirty="0" smtClean="0">
                <a:effectLst>
                  <a:outerShdw blurRad="38100" dist="38100" dir="2700000" algn="tl">
                    <a:srgbClr val="000000"/>
                  </a:outerShdw>
                </a:effectLst>
                <a:latin typeface="PT Bold Heading" pitchFamily="2" charset="-78"/>
                <a:cs typeface="+mj-cs"/>
              </a:rPr>
              <a:t>جوانب المؤسسة</a:t>
            </a:r>
            <a:r>
              <a:rPr lang="ar-SA" sz="4800" dirty="0" smtClean="0">
                <a:effectLst>
                  <a:outerShdw blurRad="38100" dist="38100" dir="2700000" algn="tl">
                    <a:srgbClr val="000000"/>
                  </a:outerShdw>
                </a:effectLst>
                <a:latin typeface="PT Bold Heading" pitchFamily="2" charset="-78"/>
                <a:cs typeface="+mj-cs"/>
              </a:rPr>
              <a:t> وابتكار أساليب التغلب عليها</a:t>
            </a:r>
            <a:r>
              <a:rPr lang="ar-EG" sz="4800" dirty="0" smtClean="0">
                <a:effectLst>
                  <a:outerShdw blurRad="38100" dist="38100" dir="2700000" algn="tl">
                    <a:srgbClr val="000000"/>
                  </a:outerShdw>
                </a:effectLst>
                <a:latin typeface="PT Bold Heading" pitchFamily="2" charset="-78"/>
                <a:cs typeface="+mj-cs"/>
              </a:rPr>
              <a:t> </a:t>
            </a:r>
            <a:r>
              <a:rPr lang="ar-SA" sz="4800" dirty="0" smtClean="0">
                <a:effectLst>
                  <a:outerShdw blurRad="38100" dist="38100" dir="2700000" algn="tl">
                    <a:srgbClr val="000000"/>
                  </a:outerShdw>
                </a:effectLst>
                <a:latin typeface="PT Bold Heading" pitchFamily="2" charset="-78"/>
                <a:cs typeface="+mj-cs"/>
              </a:rPr>
              <a:t>، وإدراك نقاط القوة والتميز </a:t>
            </a:r>
            <a:r>
              <a:rPr lang="ar-EG" sz="4800" dirty="0" smtClean="0">
                <a:effectLst>
                  <a:outerShdw blurRad="38100" dist="38100" dir="2700000" algn="tl">
                    <a:srgbClr val="000000"/>
                  </a:outerShdw>
                </a:effectLst>
                <a:latin typeface="PT Bold Heading" pitchFamily="2" charset="-78"/>
                <a:cs typeface="+mj-cs"/>
              </a:rPr>
              <a:t>فيها ،</a:t>
            </a:r>
            <a:r>
              <a:rPr lang="ar-SA" sz="4800" dirty="0" smtClean="0">
                <a:effectLst>
                  <a:outerShdw blurRad="38100" dist="38100" dir="2700000" algn="tl">
                    <a:srgbClr val="000000"/>
                  </a:outerShdw>
                </a:effectLst>
                <a:latin typeface="PT Bold Heading" pitchFamily="2" charset="-78"/>
                <a:cs typeface="+mj-cs"/>
              </a:rPr>
              <a:t>واستحداث وسائل تفعيلها واستثمارها</a:t>
            </a:r>
            <a:endParaRPr lang="en-US" sz="4800" dirty="0">
              <a:effectLst>
                <a:outerShdw blurRad="38100" dist="38100" dir="2700000" algn="tl">
                  <a:srgbClr val="000000"/>
                </a:outerShdw>
              </a:effectLst>
              <a:latin typeface="PT Bold Heading" pitchFamily="2" charset="-78"/>
              <a:cs typeface="+mj-cs"/>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67</a:t>
            </a:fld>
            <a:endParaRPr lang="ar-SA"/>
          </a:p>
        </p:txBody>
      </p:sp>
      <p:sp>
        <p:nvSpPr>
          <p:cNvPr id="3" name="Rectangle 2"/>
          <p:cNvSpPr/>
          <p:nvPr/>
        </p:nvSpPr>
        <p:spPr>
          <a:xfrm>
            <a:off x="611560" y="332656"/>
            <a:ext cx="8280920" cy="4801314"/>
          </a:xfrm>
          <a:prstGeom prst="rect">
            <a:avLst/>
          </a:prstGeom>
        </p:spPr>
        <p:txBody>
          <a:bodyPr wrap="square">
            <a:spAutoFit/>
          </a:bodyPr>
          <a:lstStyle/>
          <a:p>
            <a:pPr marL="609600" indent="-609600" algn="just">
              <a:lnSpc>
                <a:spcPct val="90000"/>
              </a:lnSpc>
              <a:buFontTx/>
              <a:buChar char="-"/>
              <a:defRPr/>
            </a:pPr>
            <a:r>
              <a:rPr lang="ar-EG" sz="4400" b="1" dirty="0" smtClean="0">
                <a:latin typeface="Abadi MT Condensed Light" pitchFamily="42" charset="0"/>
              </a:rPr>
              <a:t>القائد الإداري المبدع يستخدم منهجية التفكير الإستراتيجي</a:t>
            </a:r>
            <a:r>
              <a:rPr lang="ar-EG" b="1" dirty="0" smtClean="0">
                <a:latin typeface="Abadi MT Condensed Light" pitchFamily="42" charset="0"/>
              </a:rPr>
              <a:t>.</a:t>
            </a:r>
          </a:p>
          <a:p>
            <a:pPr marL="609600" indent="-609600" algn="just">
              <a:lnSpc>
                <a:spcPct val="90000"/>
              </a:lnSpc>
              <a:buFontTx/>
              <a:buChar char="-"/>
              <a:defRPr/>
            </a:pPr>
            <a:endParaRPr lang="ar-EG" b="1" dirty="0" smtClean="0">
              <a:latin typeface="Abadi MT Condensed Light" pitchFamily="42" charset="0"/>
            </a:endParaRPr>
          </a:p>
          <a:p>
            <a:pPr marL="609600" indent="-609600" algn="just">
              <a:lnSpc>
                <a:spcPct val="90000"/>
              </a:lnSpc>
              <a:defRPr/>
            </a:pPr>
            <a:r>
              <a:rPr lang="ar-EG" sz="3600" b="1" dirty="0" smtClean="0"/>
              <a:t>- </a:t>
            </a:r>
            <a:r>
              <a:rPr lang="ar-SA" sz="3600" b="1" dirty="0" smtClean="0"/>
              <a:t>يسعى القادة الإداريون المبدعون إلى إرضـــــاء</a:t>
            </a:r>
            <a:r>
              <a:rPr lang="ar-EG" sz="3600" b="1" dirty="0" smtClean="0"/>
              <a:t>         </a:t>
            </a:r>
            <a:r>
              <a:rPr lang="ar-SA" sz="3600" b="1" dirty="0" smtClean="0"/>
              <a:t> ” عملاء“ </a:t>
            </a:r>
            <a:r>
              <a:rPr lang="ar-EG" sz="3600" b="1" dirty="0" smtClean="0"/>
              <a:t>المؤسسة</a:t>
            </a:r>
            <a:r>
              <a:rPr lang="ar-SA" sz="3600" b="1" dirty="0" smtClean="0"/>
              <a:t> بتحقيق رغباتهم ومصالحهم. ولذلك هم يبدعون في مباشرة الأنشطة التالية</a:t>
            </a:r>
            <a:r>
              <a:rPr lang="ar-EG" sz="3600" b="1" dirty="0" smtClean="0"/>
              <a:t> </a:t>
            </a:r>
            <a:r>
              <a:rPr lang="ar-SA" sz="3600" b="1" dirty="0" smtClean="0"/>
              <a:t>:</a:t>
            </a:r>
          </a:p>
          <a:p>
            <a:pPr marL="990600" lvl="1" indent="-533400" algn="just">
              <a:lnSpc>
                <a:spcPct val="90000"/>
              </a:lnSpc>
              <a:buFont typeface="Wingdings" pitchFamily="2" charset="2"/>
              <a:buAutoNum type="arabicPeriod"/>
              <a:defRPr/>
            </a:pPr>
            <a:r>
              <a:rPr lang="ar-SA" sz="3600" b="1" dirty="0" smtClean="0"/>
              <a:t>الاقتراب من العملاء والتعرف على احتياجاتهم</a:t>
            </a:r>
            <a:r>
              <a:rPr lang="ar-EG" sz="3600" b="1" dirty="0" smtClean="0"/>
              <a:t> </a:t>
            </a:r>
            <a:r>
              <a:rPr lang="ar-SA" sz="3600" b="1" dirty="0" smtClean="0"/>
              <a:t>.</a:t>
            </a:r>
          </a:p>
          <a:p>
            <a:pPr marL="990600" lvl="1" indent="-533400" algn="just">
              <a:lnSpc>
                <a:spcPct val="90000"/>
              </a:lnSpc>
              <a:buFont typeface="Wingdings" pitchFamily="2" charset="2"/>
              <a:buAutoNum type="arabicPeriod"/>
              <a:defRPr/>
            </a:pPr>
            <a:r>
              <a:rPr lang="ar-SA" sz="3600" b="1" dirty="0" smtClean="0"/>
              <a:t>دراسة </a:t>
            </a:r>
            <a:r>
              <a:rPr lang="ar-EG" sz="3600" b="1" dirty="0" smtClean="0"/>
              <a:t>المؤسسات</a:t>
            </a:r>
            <a:r>
              <a:rPr lang="ar-SA" sz="3600" b="1" dirty="0" smtClean="0"/>
              <a:t> المماثلة [ أو البديلة/ المنافسة] والتعرف على ما يميزها</a:t>
            </a:r>
            <a:r>
              <a:rPr lang="ar-EG" sz="3600" b="1" dirty="0" smtClean="0"/>
              <a:t> </a:t>
            </a:r>
            <a:r>
              <a:rPr lang="ar-SA" sz="3600" b="1" dirty="0" smtClean="0"/>
              <a:t>.</a:t>
            </a:r>
          </a:p>
          <a:p>
            <a:pPr marL="609600" indent="-609600">
              <a:lnSpc>
                <a:spcPct val="90000"/>
              </a:lnSpc>
              <a:buFontTx/>
              <a:buChar char="-"/>
              <a:defRPr/>
            </a:pPr>
            <a:endParaRPr lang="ar-EG" b="1" dirty="0" smtClean="0">
              <a:latin typeface="Abadi MT Condensed Light" pitchFamily="42" charset="0"/>
            </a:endParaRP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68</a:t>
            </a:fld>
            <a:endParaRPr lang="ar-SA"/>
          </a:p>
        </p:txBody>
      </p:sp>
      <p:sp>
        <p:nvSpPr>
          <p:cNvPr id="3" name="Rectangle 2"/>
          <p:cNvSpPr/>
          <p:nvPr/>
        </p:nvSpPr>
        <p:spPr>
          <a:xfrm>
            <a:off x="323528" y="476672"/>
            <a:ext cx="8424936" cy="5078313"/>
          </a:xfrm>
          <a:prstGeom prst="rect">
            <a:avLst/>
          </a:prstGeom>
        </p:spPr>
        <p:txBody>
          <a:bodyPr wrap="square">
            <a:spAutoFit/>
          </a:bodyPr>
          <a:lstStyle/>
          <a:p>
            <a:pPr algn="just">
              <a:buFontTx/>
              <a:buChar char="-"/>
              <a:defRPr/>
            </a:pPr>
            <a:r>
              <a:rPr lang="ar-SA" sz="3600" b="1" dirty="0" smtClean="0"/>
              <a:t>يتجه المبدعون من القادة الإداريين إلى ابتكار وتكوين واستثمـار شبــكة [ شبكات] من العلاقات والتحالفات بين </a:t>
            </a:r>
            <a:r>
              <a:rPr lang="ar-EG" sz="3600" b="1" dirty="0" smtClean="0"/>
              <a:t>المؤسسة</a:t>
            </a:r>
            <a:r>
              <a:rPr lang="ar-SA" sz="3600" b="1" dirty="0" smtClean="0"/>
              <a:t> وبين عناصر وأطراف خارجية في المناخ الخارجي.</a:t>
            </a:r>
            <a:endParaRPr lang="ar-EG" sz="3600" b="1" dirty="0" smtClean="0"/>
          </a:p>
          <a:p>
            <a:pPr algn="just">
              <a:defRPr/>
            </a:pPr>
            <a:r>
              <a:rPr lang="ar-EG" sz="3600" b="1" dirty="0" smtClean="0"/>
              <a:t>- </a:t>
            </a:r>
            <a:r>
              <a:rPr lang="ar-SA" sz="3600" b="1" dirty="0" smtClean="0"/>
              <a:t>يكون هدف هذه التحالفات توسيع نطاق عمليات </a:t>
            </a:r>
            <a:r>
              <a:rPr lang="ar-EG" sz="3600" b="1" dirty="0" smtClean="0"/>
              <a:t>المؤسسة</a:t>
            </a:r>
            <a:r>
              <a:rPr lang="ar-SA" sz="3600" b="1" dirty="0" smtClean="0"/>
              <a:t> والاستفادة بالطاقات والخبرات المتاحة لدى أعضاء الشبكة في استكمال قدراتها الذاتية</a:t>
            </a:r>
            <a:r>
              <a:rPr lang="ar-EG" sz="3600" b="1" dirty="0" smtClean="0"/>
              <a:t> </a:t>
            </a:r>
            <a:r>
              <a:rPr lang="ar-SA" sz="3600" b="1" dirty="0" smtClean="0"/>
              <a:t>، وضم الجهود لمباشرة مشروعات تطويرية تنوء بها </a:t>
            </a:r>
            <a:r>
              <a:rPr lang="ar-EG" sz="3600" b="1" dirty="0" smtClean="0"/>
              <a:t>هذه المؤسسة</a:t>
            </a:r>
            <a:r>
              <a:rPr lang="ar-SA" sz="3600" b="1" dirty="0" smtClean="0"/>
              <a:t> منفردة.</a:t>
            </a: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69</a:t>
            </a:fld>
            <a:endParaRPr lang="ar-SA"/>
          </a:p>
        </p:txBody>
      </p:sp>
      <p:sp>
        <p:nvSpPr>
          <p:cNvPr id="3" name="Rectangle 2"/>
          <p:cNvSpPr/>
          <p:nvPr/>
        </p:nvSpPr>
        <p:spPr>
          <a:xfrm>
            <a:off x="251520" y="836712"/>
            <a:ext cx="8424936" cy="3477875"/>
          </a:xfrm>
          <a:prstGeom prst="rect">
            <a:avLst/>
          </a:prstGeom>
        </p:spPr>
        <p:txBody>
          <a:bodyPr wrap="square">
            <a:spAutoFit/>
          </a:bodyPr>
          <a:lstStyle/>
          <a:p>
            <a:pPr algn="just">
              <a:buFontTx/>
              <a:buChar char="-"/>
              <a:defRPr/>
            </a:pPr>
            <a:r>
              <a:rPr lang="ar-SA" sz="4400" b="1" dirty="0" smtClean="0">
                <a:latin typeface="Abadi MT Condensed Light" pitchFamily="42" charset="0"/>
              </a:rPr>
              <a:t>تهدف القيادات الإدارية المبدعة في هذا المجال إلى دخول </a:t>
            </a:r>
            <a:r>
              <a:rPr lang="ar-EG" sz="4400" b="1" dirty="0" smtClean="0">
                <a:latin typeface="Abadi MT Condensed Light" pitchFamily="42" charset="0"/>
              </a:rPr>
              <a:t>المؤسسة</a:t>
            </a:r>
            <a:r>
              <a:rPr lang="ar-SA" sz="4400" b="1" dirty="0" smtClean="0">
                <a:latin typeface="Abadi MT Condensed Light" pitchFamily="42" charset="0"/>
              </a:rPr>
              <a:t> عصر المعلومات والتقنية العالية</a:t>
            </a:r>
            <a:r>
              <a:rPr lang="ar-EG" sz="4400" b="1" dirty="0" smtClean="0">
                <a:latin typeface="Abadi MT Condensed Light" pitchFamily="42" charset="0"/>
              </a:rPr>
              <a:t> </a:t>
            </a:r>
            <a:r>
              <a:rPr lang="ar-SA" sz="4400" b="1" dirty="0" smtClean="0">
                <a:latin typeface="Abadi MT Condensed Light" pitchFamily="42" charset="0"/>
              </a:rPr>
              <a:t>، وتمهيد السبيل أمامها للاندماج في عالم التقنية الرقمية</a:t>
            </a:r>
            <a:endParaRPr lang="ar-EG" sz="4400" b="1" dirty="0" smtClean="0">
              <a:latin typeface="Abadi MT Condensed Light" pitchFamily="42" charset="0"/>
            </a:endParaRPr>
          </a:p>
          <a:p>
            <a:pPr algn="ctr">
              <a:defRPr/>
            </a:pPr>
            <a:r>
              <a:rPr lang="ar-SA" sz="4400" b="1" dirty="0" smtClean="0">
                <a:latin typeface="Abadi MT Condensed Light" pitchFamily="42" charset="0"/>
              </a:rPr>
              <a:t> </a:t>
            </a:r>
            <a:r>
              <a:rPr lang="en-US" sz="4400" b="1" dirty="0" smtClean="0">
                <a:latin typeface="Abadi MT Condensed Light" pitchFamily="42" charset="0"/>
              </a:rPr>
              <a:t>Digital Technology</a:t>
            </a:r>
            <a:r>
              <a:rPr lang="ar-SA" sz="4400" b="1" dirty="0" smtClean="0">
                <a:latin typeface="Abadi MT Condensed Light" pitchFamily="42" charset="0"/>
              </a:rPr>
              <a:t>.</a:t>
            </a:r>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7</a:t>
            </a:fld>
            <a:endParaRPr lang="ar-SA"/>
          </a:p>
        </p:txBody>
      </p:sp>
      <p:sp>
        <p:nvSpPr>
          <p:cNvPr id="3" name="Rectangle 2"/>
          <p:cNvSpPr/>
          <p:nvPr/>
        </p:nvSpPr>
        <p:spPr>
          <a:xfrm>
            <a:off x="539552" y="1412776"/>
            <a:ext cx="7920880" cy="4154984"/>
          </a:xfrm>
          <a:prstGeom prst="rect">
            <a:avLst/>
          </a:prstGeom>
        </p:spPr>
        <p:txBody>
          <a:bodyPr wrap="square">
            <a:spAutoFit/>
          </a:bodyPr>
          <a:lstStyle/>
          <a:p>
            <a:pPr lvl="0" algn="just" rtl="0" eaLnBrk="0" fontAlgn="base" hangingPunct="0">
              <a:spcBef>
                <a:spcPct val="0"/>
              </a:spcBef>
              <a:spcAft>
                <a:spcPct val="0"/>
              </a:spcAft>
            </a:pPr>
            <a:r>
              <a:rPr lang="ar-EG" sz="4400" b="1" dirty="0" smtClean="0">
                <a:latin typeface="Times New Roman" pitchFamily="18" charset="0"/>
                <a:ea typeface="Calibri" pitchFamily="34" charset="0"/>
                <a:cs typeface="+mj-cs"/>
              </a:rPr>
              <a:t>ما مغزي هذه الصور في مجال </a:t>
            </a:r>
            <a:r>
              <a:rPr lang="ar-EG" sz="4400" b="1" dirty="0" smtClean="0">
                <a:cs typeface="+mj-cs"/>
              </a:rPr>
              <a:t>الإدارة ؟:</a:t>
            </a:r>
          </a:p>
          <a:p>
            <a:pPr algn="just" rtl="0"/>
            <a:r>
              <a:rPr lang="ar-EG" sz="4400" b="1" dirty="0" smtClean="0">
                <a:cs typeface="+mj-cs"/>
              </a:rPr>
              <a:t> وما منهج التفكير المصاحب لهذه الممارسات الإدارية المٌعَبر عنها في هذه الصور التمثيلية ؟ .                              </a:t>
            </a:r>
          </a:p>
          <a:p>
            <a:pPr algn="ctr" rtl="0"/>
            <a:r>
              <a:rPr lang="ar-EG" sz="4400" b="1" dirty="0" smtClean="0">
                <a:cs typeface="+mj-cs"/>
              </a:rPr>
              <a:t>    جلسة عصف ذهني حول آراء الحضور        </a:t>
            </a:r>
            <a:endParaRPr lang="en-US" sz="4400" dirty="0" smtClean="0">
              <a:cs typeface="+mj-cs"/>
            </a:endParaRPr>
          </a:p>
        </p:txBody>
      </p:sp>
    </p:spTree>
  </p:cSld>
  <p:clrMapOvr>
    <a:masterClrMapping/>
  </p:clrMapOvr>
  <p:transition spd="slow">
    <p:dissolve/>
    <p:sndAc>
      <p:stSnd>
        <p:snd r:embed="rId2" name="camera.wav"/>
      </p:stSnd>
    </p:sndAc>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70</a:t>
            </a:fld>
            <a:endParaRPr lang="ar-SA"/>
          </a:p>
        </p:txBody>
      </p:sp>
      <p:sp>
        <p:nvSpPr>
          <p:cNvPr id="3" name="Rectangle 2"/>
          <p:cNvSpPr/>
          <p:nvPr/>
        </p:nvSpPr>
        <p:spPr>
          <a:xfrm>
            <a:off x="467544" y="980728"/>
            <a:ext cx="8280920" cy="2308324"/>
          </a:xfrm>
          <a:prstGeom prst="rect">
            <a:avLst/>
          </a:prstGeom>
        </p:spPr>
        <p:txBody>
          <a:bodyPr wrap="square">
            <a:spAutoFit/>
          </a:bodyPr>
          <a:lstStyle/>
          <a:p>
            <a:pPr algn="ctr"/>
            <a:r>
              <a:rPr lang="ar-SA" sz="7200" b="1" dirty="0" smtClean="0">
                <a:solidFill>
                  <a:srgbClr val="003366"/>
                </a:solidFill>
                <a:latin typeface="Tahoma" pitchFamily="34" charset="0"/>
                <a:cs typeface="PT Bold Heading" pitchFamily="2" charset="-78"/>
              </a:rPr>
              <a:t>تقبلوا وافر الشكر والتقدير </a:t>
            </a:r>
          </a:p>
          <a:p>
            <a:pPr algn="ctr"/>
            <a:r>
              <a:rPr lang="ar-SA" sz="7200" b="1" dirty="0" smtClean="0">
                <a:solidFill>
                  <a:srgbClr val="003366"/>
                </a:solidFill>
                <a:latin typeface="Tahoma" pitchFamily="34" charset="0"/>
                <a:cs typeface="PT Bold Heading" pitchFamily="2" charset="-78"/>
              </a:rPr>
              <a:t>لمشاركتكم وحسن استماعكم</a:t>
            </a:r>
            <a:endParaRPr lang="ar-EG" sz="7200" b="1" dirty="0"/>
          </a:p>
        </p:txBody>
      </p:sp>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8</a:t>
            </a:fld>
            <a:endParaRPr lang="ar-SA"/>
          </a:p>
        </p:txBody>
      </p:sp>
      <p:sp>
        <p:nvSpPr>
          <p:cNvPr id="3" name="Rectangle 2"/>
          <p:cNvSpPr/>
          <p:nvPr/>
        </p:nvSpPr>
        <p:spPr>
          <a:xfrm>
            <a:off x="323528" y="548680"/>
            <a:ext cx="8424936" cy="4154984"/>
          </a:xfrm>
          <a:prstGeom prst="rect">
            <a:avLst/>
          </a:prstGeom>
        </p:spPr>
        <p:txBody>
          <a:bodyPr wrap="square">
            <a:spAutoFit/>
          </a:bodyPr>
          <a:lstStyle/>
          <a:p>
            <a:pPr algn="just"/>
            <a:r>
              <a:rPr lang="ar-EG" sz="3200" b="1" dirty="0" smtClean="0"/>
              <a:t>    ي</a:t>
            </a:r>
            <a:r>
              <a:rPr lang="ar-SA" sz="3200" b="1" dirty="0" smtClean="0"/>
              <a:t>هدف </a:t>
            </a:r>
            <a:r>
              <a:rPr lang="ar-EG" sz="3200" b="1" dirty="0" smtClean="0"/>
              <a:t>هذا البرنامج التدريبي </a:t>
            </a:r>
            <a:r>
              <a:rPr lang="ar-SA" sz="3200" b="1" dirty="0" smtClean="0"/>
              <a:t>إلى تنمية مهارات</a:t>
            </a:r>
            <a:r>
              <a:rPr lang="ar-EG" sz="3200" b="1" dirty="0" smtClean="0"/>
              <a:t> الإدارة بالمسؤولية من خلال منهجية تفكير تعتمد علي الممارسات الإبداعية لدي </a:t>
            </a:r>
            <a:r>
              <a:rPr lang="ar-SA" sz="3200" b="1" dirty="0" smtClean="0"/>
              <a:t>القيادات الجامعية من خلال زيادة وعيهم بإمكاناتهم القيادية </a:t>
            </a:r>
            <a:r>
              <a:rPr lang="ar-EG" sz="3200" b="1" dirty="0" smtClean="0"/>
              <a:t>و</a:t>
            </a:r>
            <a:r>
              <a:rPr lang="ar-SA" sz="3200" b="1" dirty="0" smtClean="0"/>
              <a:t>الإبداعية ، وتعزيز قدراتهم على صنع واتخاذ القرار</a:t>
            </a:r>
            <a:r>
              <a:rPr lang="ar-EG" sz="3200" b="1" dirty="0" smtClean="0"/>
              <a:t> </a:t>
            </a:r>
            <a:r>
              <a:rPr lang="ar-SA" sz="3200" b="1" dirty="0" smtClean="0"/>
              <a:t>، وحل المشكلات بطرق إبداعية</a:t>
            </a:r>
            <a:r>
              <a:rPr lang="ar-EG" sz="3200" b="1" dirty="0" smtClean="0"/>
              <a:t> </a:t>
            </a:r>
            <a:r>
              <a:rPr lang="ar-SA" sz="3200" b="1" dirty="0" smtClean="0"/>
              <a:t>، وتنمية الإحساس بالمسئولية  الشخصية والاجتماعية في بيئة العمل، وزيادة إحساسهم باحتياجات الآخرين</a:t>
            </a:r>
            <a:r>
              <a:rPr lang="ar-EG" sz="3200" b="1" dirty="0" smtClean="0"/>
              <a:t> </a:t>
            </a:r>
            <a:r>
              <a:rPr lang="ar-SA" sz="3200" b="1" dirty="0" smtClean="0"/>
              <a:t>، والتمَثُّلْ الفعّال لقيم العمل ، وتقبل واحترام الاختلاف، وزيادة التسامح مع الآخرين</a:t>
            </a:r>
            <a:r>
              <a:rPr lang="ar-EG" sz="3200" b="1" dirty="0" smtClean="0"/>
              <a:t> </a:t>
            </a:r>
            <a:r>
              <a:rPr lang="ar-SA" sz="3200" b="1" dirty="0" smtClean="0"/>
              <a:t>.</a:t>
            </a:r>
            <a:endParaRPr lang="en-US" sz="3200" b="1" dirty="0" smtClean="0"/>
          </a:p>
        </p:txBody>
      </p:sp>
    </p:spTree>
  </p:cSld>
  <p:clrMapOvr>
    <a:masterClrMapping/>
  </p:clrMapOvr>
  <p:transition spd="slow">
    <p:dissolve/>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A623BE-C0BC-4BD4-BC20-5B4EE9CC126B}" type="slidenum">
              <a:rPr lang="ar-SA" smtClean="0"/>
              <a:pPr/>
              <a:t>9</a:t>
            </a:fld>
            <a:endParaRPr lang="ar-SA"/>
          </a:p>
        </p:txBody>
      </p:sp>
      <p:sp>
        <p:nvSpPr>
          <p:cNvPr id="1025" name="Rectangle 1"/>
          <p:cNvSpPr>
            <a:spLocks noChangeArrowheads="1"/>
          </p:cNvSpPr>
          <p:nvPr/>
        </p:nvSpPr>
        <p:spPr bwMode="auto">
          <a:xfrm>
            <a:off x="179512" y="503060"/>
            <a:ext cx="871296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mj-cs"/>
              </a:rPr>
              <a:t>  وتمثل</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 الأساليب الإدارية جانباً مهما </a:t>
            </a:r>
            <a:r>
              <a:rPr kumimoji="0" lang="ar-EG" sz="4000" b="1" i="0" u="none" strike="noStrike" cap="none" normalizeH="0" baseline="0" dirty="0" smtClean="0">
                <a:ln>
                  <a:noFill/>
                </a:ln>
                <a:solidFill>
                  <a:schemeClr val="tx1"/>
                </a:solidFill>
                <a:effectLst/>
                <a:latin typeface="Arial" pitchFamily="34" charset="0"/>
                <a:ea typeface="Times New Roman" pitchFamily="18" charset="0"/>
                <a:cs typeface="+mj-cs"/>
              </a:rPr>
              <a:t>في نجاح</a:t>
            </a:r>
            <a:r>
              <a:rPr kumimoji="0" lang="ar-EG" sz="4000" b="1" i="0" u="none" strike="noStrike" cap="none" normalizeH="0" dirty="0" smtClean="0">
                <a:ln>
                  <a:noFill/>
                </a:ln>
                <a:solidFill>
                  <a:schemeClr val="tx1"/>
                </a:solidFill>
                <a:effectLst/>
                <a:latin typeface="Arial" pitchFamily="34" charset="0"/>
                <a:ea typeface="Times New Roman" pitchFamily="18" charset="0"/>
                <a:cs typeface="+mj-cs"/>
              </a:rPr>
              <a:t> العمل بالمؤسسات التعليمية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mj-cs"/>
              </a:rPr>
              <a:t>ذلك أنها تحدد إلى حد كبير طبيعة العمل بشكل عام وطبيعة العلاقة بين العاملين من خلال سلوك الفرد الذي ينتهج أسلوباً معيناً لإدارة وقت العمل الرسمي أو يجمع بين عدة أساليب ، إضافة إلى أن الأسلوب الذي ينتهجه الفرد في أثناء العمل يخضع غالبا لسماته وقدراته الذاتية وقناعاته الشخصية . </a:t>
            </a:r>
            <a:endParaRPr kumimoji="0" lang="ar-SA"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dissolve/>
    <p:sndAc>
      <p:stSnd>
        <p:snd r:embed="rId2" name="camera.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TotalTime>
  <Words>3149</Words>
  <Application>Microsoft Office PowerPoint</Application>
  <PresentationFormat>On-screen Show (4:3)</PresentationFormat>
  <Paragraphs>244</Paragraphs>
  <Slides>70</Slides>
  <Notes>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  بداية ، وفي مجال الممارسات الإبداعية بداية دعونا نتعرف علي لفظ (الإبداع) في القرآن الكريم :</vt:lpstr>
      <vt:lpstr>Slide 30</vt:lpstr>
      <vt:lpstr>مفهوم الإبداع في الإصطلاح</vt:lpstr>
      <vt:lpstr>Slide 32</vt:lpstr>
      <vt:lpstr>Slide 33</vt:lpstr>
      <vt:lpstr>Slide 34</vt:lpstr>
      <vt:lpstr>Slide 35</vt:lpstr>
      <vt:lpstr>أهمية الإبداع</vt:lpstr>
      <vt:lpstr>Slide 37</vt:lpstr>
      <vt:lpstr>Slide 38</vt:lpstr>
      <vt:lpstr>Slide 39</vt:lpstr>
      <vt:lpstr>  أهداف الإدارة بالمسؤولية  من خلال الممارسات الإبداعية  </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حب القائد للمرؤوسين</vt:lpstr>
      <vt:lpstr>تابع :حب القائد للمرؤوسين</vt:lpstr>
      <vt:lpstr>تابع :حب القائد للمرؤوسين</vt:lpstr>
      <vt:lpstr>حُب المرؤوسين للقائد</vt:lpstr>
      <vt:lpstr>تابع :حُب المرؤوسين للقائد</vt:lpstr>
      <vt:lpstr>Slide 66</vt:lpstr>
      <vt:lpstr>Slide 67</vt:lpstr>
      <vt:lpstr>Slide 68</vt:lpstr>
      <vt:lpstr>Slide 69</vt:lpstr>
      <vt:lpstr>Slide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Soltan</dc:creator>
  <cp:lastModifiedBy>microship</cp:lastModifiedBy>
  <cp:revision>100</cp:revision>
  <dcterms:created xsi:type="dcterms:W3CDTF">2009-03-11T16:25:18Z</dcterms:created>
  <dcterms:modified xsi:type="dcterms:W3CDTF">2016-01-18T15:58:31Z</dcterms:modified>
</cp:coreProperties>
</file>